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1"/>
  </p:handoutMasterIdLst>
  <p:sldIdLst>
    <p:sldId id="283" r:id="rId2"/>
    <p:sldId id="282" r:id="rId3"/>
    <p:sldId id="280" r:id="rId4"/>
    <p:sldId id="269" r:id="rId5"/>
    <p:sldId id="294" r:id="rId6"/>
    <p:sldId id="274" r:id="rId7"/>
    <p:sldId id="293" r:id="rId8"/>
    <p:sldId id="286" r:id="rId9"/>
    <p:sldId id="295" r:id="rId10"/>
    <p:sldId id="287" r:id="rId11"/>
    <p:sldId id="288" r:id="rId12"/>
    <p:sldId id="296" r:id="rId13"/>
    <p:sldId id="289" r:id="rId14"/>
    <p:sldId id="290" r:id="rId15"/>
    <p:sldId id="291" r:id="rId16"/>
    <p:sldId id="292" r:id="rId17"/>
    <p:sldId id="285" r:id="rId18"/>
    <p:sldId id="279" r:id="rId19"/>
    <p:sldId id="284" r:id="rId20"/>
    <p:sldId id="297" r:id="rId21"/>
    <p:sldId id="298" r:id="rId22"/>
    <p:sldId id="299" r:id="rId23"/>
    <p:sldId id="300" r:id="rId24"/>
    <p:sldId id="301" r:id="rId25"/>
    <p:sldId id="302" r:id="rId26"/>
    <p:sldId id="303" r:id="rId27"/>
    <p:sldId id="304" r:id="rId28"/>
    <p:sldId id="305" r:id="rId29"/>
    <p:sldId id="306" r:id="rId30"/>
  </p:sldIdLst>
  <p:sldSz cx="9144000" cy="6858000" type="screen4x3"/>
  <p:notesSz cx="6858000" cy="9190038"/>
  <p:custShowLst>
    <p:custShow name="Presentación personalizada 1" id="0">
      <p:sldLst>
        <p:sld r:id="rId5"/>
      </p:sldLst>
    </p:custShow>
  </p:custShowLst>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horzBarState="maximized">
    <p:restoredLeft sz="32787"/>
    <p:restoredTop sz="87500" autoAdjust="0"/>
  </p:normalViewPr>
  <p:slideViewPr>
    <p:cSldViewPr>
      <p:cViewPr>
        <p:scale>
          <a:sx n="50" d="100"/>
          <a:sy n="50" d="100"/>
        </p:scale>
        <p:origin x="-894" y="-22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19.xml"/><Relationship Id="rId3" Type="http://schemas.openxmlformats.org/officeDocument/2006/relationships/slide" Target="slides/slide13.xml"/><Relationship Id="rId7" Type="http://schemas.openxmlformats.org/officeDocument/2006/relationships/slide" Target="slides/slide17.xml"/><Relationship Id="rId2" Type="http://schemas.openxmlformats.org/officeDocument/2006/relationships/slide" Target="slides/slide11.xml"/><Relationship Id="rId1" Type="http://schemas.openxmlformats.org/officeDocument/2006/relationships/slide" Target="slides/slide1.xml"/><Relationship Id="rId6" Type="http://schemas.openxmlformats.org/officeDocument/2006/relationships/slide" Target="slides/slide16.xml"/><Relationship Id="rId5" Type="http://schemas.openxmlformats.org/officeDocument/2006/relationships/slide" Target="slides/slide15.xml"/><Relationship Id="rId4" Type="http://schemas.openxmlformats.org/officeDocument/2006/relationships/slide" Target="slides/slide1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12291" name="Rectangle 3"/>
          <p:cNvSpPr>
            <a:spLocks noGrp="1" noChangeArrowheads="1"/>
          </p:cNvSpPr>
          <p:nvPr>
            <p:ph type="dt" sz="quarter" idx="1"/>
          </p:nvPr>
        </p:nvSpPr>
        <p:spPr bwMode="auto">
          <a:xfrm>
            <a:off x="388620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2292" name="Rectangle 4"/>
          <p:cNvSpPr>
            <a:spLocks noGrp="1" noChangeArrowheads="1"/>
          </p:cNvSpPr>
          <p:nvPr>
            <p:ph type="ftr" sz="quarter" idx="2"/>
          </p:nvPr>
        </p:nvSpPr>
        <p:spPr bwMode="auto">
          <a:xfrm>
            <a:off x="0" y="8731250"/>
            <a:ext cx="2971800" cy="458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12293" name="Rectangle 5"/>
          <p:cNvSpPr>
            <a:spLocks noGrp="1" noChangeArrowheads="1"/>
          </p:cNvSpPr>
          <p:nvPr>
            <p:ph type="sldNum" sz="quarter" idx="3"/>
          </p:nvPr>
        </p:nvSpPr>
        <p:spPr bwMode="auto">
          <a:xfrm>
            <a:off x="3886200" y="8731250"/>
            <a:ext cx="2971800" cy="458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50D5D95-5D8B-42A8-A48F-F1F4A444DE1D}"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4578" name="Rectangle 2" descr="Large confetti"/>
          <p:cNvSpPr>
            <a:spLocks noChangeArrowheads="1"/>
          </p:cNvSpPr>
          <p:nvPr/>
        </p:nvSpPr>
        <p:spPr bwMode="ltGray">
          <a:xfrm>
            <a:off x="484188" y="1549400"/>
            <a:ext cx="8158162" cy="1689100"/>
          </a:xfrm>
          <a:prstGeom prst="rect">
            <a:avLst/>
          </a:prstGeom>
          <a:pattFill prst="lgConfetti">
            <a:fgClr>
              <a:schemeClr val="accent2">
                <a:alpha val="50000"/>
              </a:schemeClr>
            </a:fgClr>
            <a:bgClr>
              <a:schemeClr val="folHlink"/>
            </a:bgClr>
          </a:pattFill>
          <a:ln w="9525">
            <a:noFill/>
            <a:miter lim="800000"/>
            <a:headEnd/>
            <a:tailEnd/>
          </a:ln>
          <a:effectLst/>
        </p:spPr>
        <p:txBody>
          <a:bodyPr wrap="none" anchor="ctr"/>
          <a:lstStyle/>
          <a:p>
            <a:pPr algn="ctr"/>
            <a:endParaRPr kumimoji="1" lang="es-ES"/>
          </a:p>
        </p:txBody>
      </p:sp>
      <p:sp>
        <p:nvSpPr>
          <p:cNvPr id="24579" name="AutoShape 3"/>
          <p:cNvSpPr>
            <a:spLocks noChangeArrowheads="1"/>
          </p:cNvSpPr>
          <p:nvPr/>
        </p:nvSpPr>
        <p:spPr bwMode="ltGray">
          <a:xfrm>
            <a:off x="228600" y="3206750"/>
            <a:ext cx="8686800" cy="77788"/>
          </a:xfrm>
          <a:prstGeom prst="roundRect">
            <a:avLst>
              <a:gd name="adj" fmla="val 50000"/>
            </a:avLst>
          </a:prstGeom>
          <a:solidFill>
            <a:schemeClr val="bg2"/>
          </a:solidFill>
          <a:ln w="9525">
            <a:noFill/>
            <a:round/>
            <a:headEnd/>
            <a:tailEnd/>
          </a:ln>
          <a:effectLst/>
        </p:spPr>
        <p:txBody>
          <a:bodyPr wrap="none" anchor="ctr"/>
          <a:lstStyle/>
          <a:p>
            <a:pPr algn="ctr"/>
            <a:endParaRPr kumimoji="1" lang="es-ES"/>
          </a:p>
        </p:txBody>
      </p:sp>
      <p:sp>
        <p:nvSpPr>
          <p:cNvPr id="24580" name="AutoShape 4"/>
          <p:cNvSpPr>
            <a:spLocks noChangeArrowheads="1"/>
          </p:cNvSpPr>
          <p:nvPr/>
        </p:nvSpPr>
        <p:spPr bwMode="ltGray">
          <a:xfrm>
            <a:off x="228600" y="1482725"/>
            <a:ext cx="8686800" cy="77788"/>
          </a:xfrm>
          <a:prstGeom prst="roundRect">
            <a:avLst>
              <a:gd name="adj" fmla="val 50000"/>
            </a:avLst>
          </a:prstGeom>
          <a:solidFill>
            <a:schemeClr val="bg2"/>
          </a:solidFill>
          <a:ln w="9525">
            <a:noFill/>
            <a:round/>
            <a:headEnd/>
            <a:tailEnd/>
          </a:ln>
          <a:effectLst/>
        </p:spPr>
        <p:txBody>
          <a:bodyPr wrap="none" anchor="ctr"/>
          <a:lstStyle/>
          <a:p>
            <a:pPr algn="ctr"/>
            <a:endParaRPr kumimoji="1" lang="es-ES"/>
          </a:p>
        </p:txBody>
      </p:sp>
      <p:sp>
        <p:nvSpPr>
          <p:cNvPr id="24581" name="AutoShape 5"/>
          <p:cNvSpPr>
            <a:spLocks noChangeArrowheads="1"/>
          </p:cNvSpPr>
          <p:nvPr/>
        </p:nvSpPr>
        <p:spPr bwMode="ltGray">
          <a:xfrm>
            <a:off x="8623300" y="1246188"/>
            <a:ext cx="77788" cy="2235200"/>
          </a:xfrm>
          <a:prstGeom prst="roundRect">
            <a:avLst>
              <a:gd name="adj" fmla="val 50000"/>
            </a:avLst>
          </a:prstGeom>
          <a:solidFill>
            <a:schemeClr val="bg2"/>
          </a:solidFill>
          <a:ln w="9525">
            <a:noFill/>
            <a:round/>
            <a:headEnd/>
            <a:tailEnd/>
          </a:ln>
          <a:effectLst/>
        </p:spPr>
        <p:txBody>
          <a:bodyPr wrap="none" anchor="ctr"/>
          <a:lstStyle/>
          <a:p>
            <a:pPr algn="ctr"/>
            <a:endParaRPr kumimoji="1" lang="es-ES"/>
          </a:p>
        </p:txBody>
      </p:sp>
      <p:sp>
        <p:nvSpPr>
          <p:cNvPr id="24582" name="AutoShape 6"/>
          <p:cNvSpPr>
            <a:spLocks noChangeArrowheads="1"/>
          </p:cNvSpPr>
          <p:nvPr/>
        </p:nvSpPr>
        <p:spPr bwMode="ltGray">
          <a:xfrm>
            <a:off x="434975" y="1252538"/>
            <a:ext cx="77788" cy="2235200"/>
          </a:xfrm>
          <a:prstGeom prst="roundRect">
            <a:avLst>
              <a:gd name="adj" fmla="val 50000"/>
            </a:avLst>
          </a:prstGeom>
          <a:solidFill>
            <a:schemeClr val="bg2"/>
          </a:solidFill>
          <a:ln w="9525">
            <a:noFill/>
            <a:round/>
            <a:headEnd/>
            <a:tailEnd/>
          </a:ln>
          <a:effectLst/>
        </p:spPr>
        <p:txBody>
          <a:bodyPr wrap="none" anchor="ctr"/>
          <a:lstStyle/>
          <a:p>
            <a:pPr algn="ctr"/>
            <a:endParaRPr kumimoji="1" lang="es-ES"/>
          </a:p>
        </p:txBody>
      </p:sp>
      <p:sp>
        <p:nvSpPr>
          <p:cNvPr id="24583" name="AutoShape 7"/>
          <p:cNvSpPr>
            <a:spLocks noChangeArrowheads="1"/>
          </p:cNvSpPr>
          <p:nvPr/>
        </p:nvSpPr>
        <p:spPr bwMode="ltGray">
          <a:xfrm>
            <a:off x="2830513" y="5783263"/>
            <a:ext cx="3481387" cy="77787"/>
          </a:xfrm>
          <a:prstGeom prst="roundRect">
            <a:avLst>
              <a:gd name="adj" fmla="val 50000"/>
            </a:avLst>
          </a:prstGeom>
          <a:solidFill>
            <a:schemeClr val="bg2"/>
          </a:solidFill>
          <a:ln w="9525">
            <a:noFill/>
            <a:round/>
            <a:headEnd/>
            <a:tailEnd/>
          </a:ln>
          <a:effectLst/>
        </p:spPr>
        <p:txBody>
          <a:bodyPr wrap="none" anchor="ctr"/>
          <a:lstStyle/>
          <a:p>
            <a:pPr algn="ctr"/>
            <a:endParaRPr kumimoji="1" lang="es-ES"/>
          </a:p>
        </p:txBody>
      </p:sp>
      <p:sp>
        <p:nvSpPr>
          <p:cNvPr id="24584" name="Rectangle 8" descr="Large confetti"/>
          <p:cNvSpPr>
            <a:spLocks noChangeArrowheads="1"/>
          </p:cNvSpPr>
          <p:nvPr/>
        </p:nvSpPr>
        <p:spPr bwMode="ltGray">
          <a:xfrm>
            <a:off x="4095750" y="5734050"/>
            <a:ext cx="949325" cy="176213"/>
          </a:xfrm>
          <a:prstGeom prst="rect">
            <a:avLst/>
          </a:prstGeom>
          <a:pattFill prst="lgConfetti">
            <a:fgClr>
              <a:schemeClr val="accent2"/>
            </a:fgClr>
            <a:bgClr>
              <a:schemeClr val="folHlink"/>
            </a:bgClr>
          </a:pattFill>
          <a:ln w="9525">
            <a:noFill/>
            <a:miter lim="800000"/>
            <a:headEnd/>
            <a:tailEnd/>
          </a:ln>
          <a:effectLst/>
        </p:spPr>
        <p:txBody>
          <a:bodyPr wrap="none" anchor="ctr"/>
          <a:lstStyle/>
          <a:p>
            <a:pPr algn="ctr"/>
            <a:endParaRPr kumimoji="1" lang="es-ES"/>
          </a:p>
        </p:txBody>
      </p:sp>
      <p:sp>
        <p:nvSpPr>
          <p:cNvPr id="24585" name="Rectangle 9" descr="Large confetti"/>
          <p:cNvSpPr>
            <a:spLocks noGrp="1" noChangeArrowheads="1"/>
          </p:cNvSpPr>
          <p:nvPr>
            <p:ph type="ctrTitle"/>
          </p:nvPr>
        </p:nvSpPr>
        <p:spPr>
          <a:xfrm>
            <a:off x="685800" y="1752600"/>
            <a:ext cx="7772400" cy="1143000"/>
          </a:xfrm>
          <a:pattFill prst="lgConfetti">
            <a:fgClr>
              <a:schemeClr val="accent2"/>
            </a:fgClr>
            <a:bgClr>
              <a:schemeClr val="folHlink"/>
            </a:bgClr>
          </a:pattFill>
        </p:spPr>
        <p:txBody>
          <a:bodyPr anchor="ctr"/>
          <a:lstStyle>
            <a:lvl1pPr algn="ctr">
              <a:defRPr>
                <a:solidFill>
                  <a:schemeClr val="bg1"/>
                </a:solidFill>
              </a:defRPr>
            </a:lvl1pPr>
          </a:lstStyle>
          <a:p>
            <a:r>
              <a:rPr lang="es-ES"/>
              <a:t>Haga clic para modificar el estilo de título del patrón</a:t>
            </a:r>
          </a:p>
        </p:txBody>
      </p:sp>
      <p:sp>
        <p:nvSpPr>
          <p:cNvPr id="24586" name="Rectangle 10"/>
          <p:cNvSpPr>
            <a:spLocks noGrp="1" noChangeArrowheads="1"/>
          </p:cNvSpPr>
          <p:nvPr>
            <p:ph type="subTitle" idx="1"/>
          </p:nvPr>
        </p:nvSpPr>
        <p:spPr>
          <a:xfrm>
            <a:off x="1371600" y="3746500"/>
            <a:ext cx="6400800" cy="1752600"/>
          </a:xfrm>
        </p:spPr>
        <p:txBody>
          <a:bodyPr/>
          <a:lstStyle>
            <a:lvl1pPr marL="0" indent="0" algn="ctr">
              <a:buFontTx/>
              <a:buNone/>
              <a:defRPr/>
            </a:lvl1pPr>
          </a:lstStyle>
          <a:p>
            <a:r>
              <a:rPr lang="es-ES"/>
              <a:t>Haga clic para modificar el estilo de subtítulo del patrón</a:t>
            </a:r>
          </a:p>
        </p:txBody>
      </p:sp>
      <p:sp>
        <p:nvSpPr>
          <p:cNvPr id="24587" name="Rectangle 11"/>
          <p:cNvSpPr>
            <a:spLocks noGrp="1" noChangeArrowheads="1"/>
          </p:cNvSpPr>
          <p:nvPr>
            <p:ph type="dt" sz="half" idx="2"/>
          </p:nvPr>
        </p:nvSpPr>
        <p:spPr/>
        <p:txBody>
          <a:bodyPr/>
          <a:lstStyle>
            <a:lvl1pPr>
              <a:defRPr/>
            </a:lvl1pPr>
          </a:lstStyle>
          <a:p>
            <a:endParaRPr lang="es-ES"/>
          </a:p>
        </p:txBody>
      </p:sp>
      <p:sp>
        <p:nvSpPr>
          <p:cNvPr id="24588" name="Rectangle 12"/>
          <p:cNvSpPr>
            <a:spLocks noGrp="1" noChangeArrowheads="1"/>
          </p:cNvSpPr>
          <p:nvPr>
            <p:ph type="ftr" sz="quarter" idx="3"/>
          </p:nvPr>
        </p:nvSpPr>
        <p:spPr/>
        <p:txBody>
          <a:bodyPr/>
          <a:lstStyle>
            <a:lvl1pPr>
              <a:defRPr/>
            </a:lvl1pPr>
          </a:lstStyle>
          <a:p>
            <a:endParaRPr lang="es-ES"/>
          </a:p>
        </p:txBody>
      </p:sp>
      <p:sp>
        <p:nvSpPr>
          <p:cNvPr id="24589" name="Rectangle 13"/>
          <p:cNvSpPr>
            <a:spLocks noGrp="1" noChangeArrowheads="1"/>
          </p:cNvSpPr>
          <p:nvPr>
            <p:ph type="sldNum" sz="quarter" idx="4"/>
          </p:nvPr>
        </p:nvSpPr>
        <p:spPr>
          <a:xfrm>
            <a:off x="6553200" y="6248400"/>
            <a:ext cx="1905000" cy="457200"/>
          </a:xfrm>
          <a:noFill/>
        </p:spPr>
        <p:txBody>
          <a:bodyPr anchor="b" anchorCtr="0"/>
          <a:lstStyle>
            <a:lvl1pPr>
              <a:defRPr>
                <a:solidFill>
                  <a:schemeClr val="tx1"/>
                </a:solidFill>
              </a:defRPr>
            </a:lvl1pPr>
          </a:lstStyle>
          <a:p>
            <a:fld id="{A36A4793-34AF-4E98-834E-656468AEEF8A}"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F0CC11A-75B6-46AF-8B9E-86E05FF6D232}"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21488" y="284163"/>
            <a:ext cx="2044700" cy="5811837"/>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284163"/>
            <a:ext cx="5983288"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C9349DB-B510-4C43-B207-EB7C160D97AF}"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9475EF9-4227-415D-82D5-1270698C272F}"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ADCA6CE-AF51-4126-99AC-23294108D594}"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050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050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DE48558-33FE-4E58-9209-59C3F5DD91CB}"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C9D9E3C2-BCAA-4A4E-9A0E-6FDC1B770FA0}"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946019DB-564D-4933-80D5-50DF17D4FBD7}"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82575C66-37D1-4B8C-B0CE-7BA02A50B721}"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19F3870-587C-4303-981E-E0C7CC0669FC}"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7B2128E-D365-478D-A12F-AE35D823D448}"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3554" name="Rectangle 2" descr="Large confetti"/>
          <p:cNvSpPr>
            <a:spLocks noGrp="1" noChangeArrowheads="1"/>
          </p:cNvSpPr>
          <p:nvPr>
            <p:ph type="title"/>
          </p:nvPr>
        </p:nvSpPr>
        <p:spPr bwMode="auto">
          <a:xfrm>
            <a:off x="1093788" y="284163"/>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23555" name="Rectangle 3"/>
          <p:cNvSpPr>
            <a:spLocks noGrp="1" noChangeArrowheads="1"/>
          </p:cNvSpPr>
          <p:nvPr>
            <p:ph type="body" idx="1"/>
          </p:nvPr>
        </p:nvSpPr>
        <p:spPr bwMode="auto">
          <a:xfrm>
            <a:off x="685800" y="1905000"/>
            <a:ext cx="777240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355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s-ES"/>
          </a:p>
        </p:txBody>
      </p:sp>
      <p:sp>
        <p:nvSpPr>
          <p:cNvPr id="2355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s-ES"/>
          </a:p>
        </p:txBody>
      </p:sp>
      <p:sp>
        <p:nvSpPr>
          <p:cNvPr id="23558" name="Rectangle 6"/>
          <p:cNvSpPr>
            <a:spLocks noChangeArrowheads="1"/>
          </p:cNvSpPr>
          <p:nvPr/>
        </p:nvSpPr>
        <p:spPr bwMode="auto">
          <a:xfrm>
            <a:off x="0" y="1512888"/>
            <a:ext cx="8458200" cy="87312"/>
          </a:xfrm>
          <a:prstGeom prst="rect">
            <a:avLst/>
          </a:prstGeom>
          <a:solidFill>
            <a:schemeClr val="bg2"/>
          </a:solidFill>
          <a:ln w="9525">
            <a:noFill/>
            <a:miter lim="800000"/>
            <a:headEnd/>
            <a:tailEnd/>
          </a:ln>
          <a:effectLst/>
        </p:spPr>
        <p:txBody>
          <a:bodyPr wrap="none" anchor="ctr"/>
          <a:lstStyle/>
          <a:p>
            <a:pPr algn="ctr"/>
            <a:endParaRPr kumimoji="1" lang="es-ES"/>
          </a:p>
        </p:txBody>
      </p:sp>
      <p:sp>
        <p:nvSpPr>
          <p:cNvPr id="23559" name="Rectangle 7" descr="Large confetti"/>
          <p:cNvSpPr>
            <a:spLocks noChangeArrowheads="1"/>
          </p:cNvSpPr>
          <p:nvPr/>
        </p:nvSpPr>
        <p:spPr bwMode="ltGray">
          <a:xfrm>
            <a:off x="247650" y="0"/>
            <a:ext cx="793750" cy="1841500"/>
          </a:xfrm>
          <a:prstGeom prst="rect">
            <a:avLst/>
          </a:prstGeom>
          <a:pattFill prst="lgConfetti">
            <a:fgClr>
              <a:schemeClr val="accent2"/>
            </a:fgClr>
            <a:bgClr>
              <a:schemeClr val="folHlink"/>
            </a:bgClr>
          </a:pattFill>
          <a:ln w="9525">
            <a:noFill/>
            <a:miter lim="800000"/>
            <a:headEnd/>
            <a:tailEnd/>
          </a:ln>
          <a:effectLst/>
        </p:spPr>
        <p:txBody>
          <a:bodyPr wrap="none" anchor="ctr"/>
          <a:lstStyle/>
          <a:p>
            <a:pPr algn="ctr"/>
            <a:endParaRPr kumimoji="1" lang="es-ES"/>
          </a:p>
        </p:txBody>
      </p:sp>
      <p:sp>
        <p:nvSpPr>
          <p:cNvPr id="23560" name="Rectangle 8"/>
          <p:cNvSpPr>
            <a:spLocks noChangeArrowheads="1"/>
          </p:cNvSpPr>
          <p:nvPr/>
        </p:nvSpPr>
        <p:spPr bwMode="auto">
          <a:xfrm>
            <a:off x="7067550" y="6553200"/>
            <a:ext cx="2076450" cy="79375"/>
          </a:xfrm>
          <a:prstGeom prst="rect">
            <a:avLst/>
          </a:prstGeom>
          <a:solidFill>
            <a:schemeClr val="bg2"/>
          </a:solidFill>
          <a:ln w="9525">
            <a:noFill/>
            <a:miter lim="800000"/>
            <a:headEnd/>
            <a:tailEnd/>
          </a:ln>
          <a:effectLst/>
        </p:spPr>
        <p:txBody>
          <a:bodyPr wrap="none" anchor="ctr"/>
          <a:lstStyle/>
          <a:p>
            <a:pPr algn="ctr"/>
            <a:endParaRPr kumimoji="1" lang="es-ES"/>
          </a:p>
        </p:txBody>
      </p:sp>
      <p:sp>
        <p:nvSpPr>
          <p:cNvPr id="23561" name="Rectangle 9" descr="Large confetti"/>
          <p:cNvSpPr>
            <a:spLocks noGrp="1" noChangeArrowheads="1"/>
          </p:cNvSpPr>
          <p:nvPr>
            <p:ph type="sldNum" sz="quarter" idx="4"/>
          </p:nvPr>
        </p:nvSpPr>
        <p:spPr bwMode="auto">
          <a:xfrm>
            <a:off x="8216900" y="6248400"/>
            <a:ext cx="533400" cy="609600"/>
          </a:xfrm>
          <a:prstGeom prst="rect">
            <a:avLst/>
          </a:prstGeom>
          <a:pattFill prst="lgConfetti">
            <a:fgClr>
              <a:schemeClr val="accent2"/>
            </a:fgClr>
            <a:bgClr>
              <a:schemeClr val="folHlink"/>
            </a:bgClr>
          </a:pattFill>
          <a:ln w="9525">
            <a:noFill/>
            <a:miter lim="800000"/>
            <a:headEnd/>
            <a:tailEnd/>
          </a:ln>
          <a:effectLst/>
        </p:spPr>
        <p:txBody>
          <a:bodyPr vert="horz" wrap="square" lIns="91440" tIns="45720" rIns="91440" bIns="45720" numCol="1" anchor="ctr" anchorCtr="1" compatLnSpc="1">
            <a:prstTxWarp prst="textNoShape">
              <a:avLst/>
            </a:prstTxWarp>
          </a:bodyPr>
          <a:lstStyle>
            <a:lvl1pPr algn="r">
              <a:defRPr sz="1400">
                <a:solidFill>
                  <a:schemeClr val="bg1"/>
                </a:solidFill>
              </a:defRPr>
            </a:lvl1pPr>
          </a:lstStyle>
          <a:p>
            <a:fld id="{0A6023B1-7C2E-4F4C-B710-5BC09BB5281E}"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SzPct val="85000"/>
        <a:buBlip>
          <a:blip r:embed="rId14"/>
        </a:buBlip>
        <a:defRPr sz="3200">
          <a:solidFill>
            <a:schemeClr val="tx1"/>
          </a:solidFill>
          <a:latin typeface="+mn-lt"/>
          <a:ea typeface="+mn-ea"/>
          <a:cs typeface="+mn-cs"/>
        </a:defRPr>
      </a:lvl1pPr>
      <a:lvl2pPr marL="742950" indent="-285750" algn="l" rtl="0" fontAlgn="base">
        <a:spcBef>
          <a:spcPct val="20000"/>
        </a:spcBef>
        <a:spcAft>
          <a:spcPct val="0"/>
        </a:spcAft>
        <a:buClr>
          <a:schemeClr val="bg2"/>
        </a:buClr>
        <a:buSzPct val="70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SzPct val="7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SzPct val="70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Gr_fico_de_Microsoft_Office_Excel5.xls"/><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Gr_fico_de_Microsoft_Office_Excel6.xls"/><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Gr_fico_de_Microsoft_Office_Excel7.xls"/><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Gr_fico_de_Microsoft_Office_Excel8.xls"/><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Gr_fico_de_Microsoft_Office_Excel9.xls"/><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Gr_fico_de_Microsoft_Office_Excel10.xls"/><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Gr_fico_de_Microsoft_Office_Excel11.xls"/><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Gr_fico_de_Microsoft_Office_Excel12.xls"/><Relationship Id="rId2" Type="http://schemas.openxmlformats.org/officeDocument/2006/relationships/slideLayout" Target="../slideLayouts/slideLayout7.xml"/><Relationship Id="rId1" Type="http://schemas.openxmlformats.org/officeDocument/2006/relationships/vmlDrawing" Target="../drawings/vmlDrawing12.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457200" y="3505200"/>
            <a:ext cx="8382000" cy="2743200"/>
          </a:xfrm>
          <a:prstGeom prst="rect">
            <a:avLst/>
          </a:prstGeom>
          <a:noFill/>
          <a:ln w="12700">
            <a:noFill/>
            <a:miter lim="800000"/>
            <a:headEnd/>
            <a:tailEnd/>
          </a:ln>
          <a:effectLst/>
        </p:spPr>
        <p:txBody>
          <a:bodyPr lIns="90488" tIns="44450" rIns="90488" bIns="44450"/>
          <a:lstStyle/>
          <a:p>
            <a:pPr marL="342900" indent="-342900" algn="ctr" defTabSz="762000">
              <a:spcBef>
                <a:spcPct val="20000"/>
              </a:spcBef>
              <a:buSzPct val="85000"/>
            </a:pPr>
            <a:endParaRPr lang="es-MX" sz="2800"/>
          </a:p>
          <a:p>
            <a:pPr marL="342900" indent="-342900" algn="ctr" defTabSz="762000">
              <a:spcBef>
                <a:spcPct val="20000"/>
              </a:spcBef>
              <a:buSzPct val="85000"/>
            </a:pPr>
            <a:r>
              <a:rPr lang="es-MX" sz="2000"/>
              <a:t>COMITÉ INTERMINISTERIAL</a:t>
            </a:r>
          </a:p>
          <a:p>
            <a:pPr marL="342900" indent="-342900" algn="ctr" defTabSz="762000">
              <a:spcBef>
                <a:spcPct val="20000"/>
              </a:spcBef>
              <a:buSzPct val="85000"/>
            </a:pPr>
            <a:r>
              <a:rPr lang="es-MX" sz="1800"/>
              <a:t>MINISTERIOS DEL INTERIOR, SECRETARIA GENERAL </a:t>
            </a:r>
          </a:p>
          <a:p>
            <a:pPr marL="342900" indent="-342900" algn="ctr" defTabSz="762000">
              <a:spcBef>
                <a:spcPct val="20000"/>
              </a:spcBef>
              <a:buSzPct val="85000"/>
            </a:pPr>
            <a:r>
              <a:rPr lang="es-MX" sz="1800"/>
              <a:t>DE LA PRESIDENCIA Y HACIENDA</a:t>
            </a:r>
          </a:p>
          <a:p>
            <a:pPr marL="342900" indent="-342900" algn="ctr" defTabSz="762000">
              <a:spcBef>
                <a:spcPct val="20000"/>
              </a:spcBef>
              <a:buSzPct val="85000"/>
            </a:pPr>
            <a:endParaRPr lang="es-ES"/>
          </a:p>
          <a:p>
            <a:pPr marL="342900" indent="-342900" algn="ctr" defTabSz="762000">
              <a:spcBef>
                <a:spcPct val="20000"/>
              </a:spcBef>
              <a:buSzPct val="85000"/>
            </a:pPr>
            <a:r>
              <a:rPr lang="es-ES" sz="2000"/>
              <a:t>Santiago, Chile</a:t>
            </a:r>
          </a:p>
          <a:p>
            <a:pPr marL="342900" indent="-342900" algn="ctr" defTabSz="762000">
              <a:spcBef>
                <a:spcPct val="20000"/>
              </a:spcBef>
              <a:buSzPct val="85000"/>
            </a:pPr>
            <a:r>
              <a:rPr lang="es-MX" sz="2000"/>
              <a:t>Noviembre</a:t>
            </a:r>
            <a:r>
              <a:rPr lang="es-ES" sz="2000"/>
              <a:t> </a:t>
            </a:r>
            <a:r>
              <a:rPr lang="es-MX" sz="2000"/>
              <a:t>2000</a:t>
            </a:r>
            <a:endParaRPr lang="es-ES" sz="2000"/>
          </a:p>
        </p:txBody>
      </p:sp>
      <p:sp>
        <p:nvSpPr>
          <p:cNvPr id="35843" name="Rectangle 3"/>
          <p:cNvSpPr>
            <a:spLocks noChangeArrowheads="1"/>
          </p:cNvSpPr>
          <p:nvPr/>
        </p:nvSpPr>
        <p:spPr bwMode="auto">
          <a:xfrm>
            <a:off x="228600" y="2514600"/>
            <a:ext cx="8610600" cy="838200"/>
          </a:xfrm>
          <a:prstGeom prst="rect">
            <a:avLst/>
          </a:prstGeom>
          <a:noFill/>
          <a:ln w="12700">
            <a:noFill/>
            <a:miter lim="800000"/>
            <a:headEnd/>
            <a:tailEnd/>
          </a:ln>
          <a:effectLst/>
        </p:spPr>
        <p:txBody>
          <a:bodyPr lIns="90488" tIns="44450" rIns="90488" bIns="44450" anchor="ctr"/>
          <a:lstStyle/>
          <a:p>
            <a:r>
              <a:rPr lang="es-MX" b="1">
                <a:solidFill>
                  <a:schemeClr val="tx2"/>
                </a:solidFill>
              </a:rPr>
              <a:t>PROGRAMA DE MEJORAMIENTO DE LA GESTION 2001</a:t>
            </a:r>
            <a:endParaRPr lang="es-ES" b="1">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descr="Large confetti"/>
          <p:cNvSpPr>
            <a:spLocks noGrp="1" noChangeArrowheads="1"/>
          </p:cNvSpPr>
          <p:nvPr>
            <p:ph type="title"/>
          </p:nvPr>
        </p:nvSpPr>
        <p:spPr/>
        <p:txBody>
          <a:bodyPr/>
          <a:lstStyle/>
          <a:p>
            <a:r>
              <a:rPr lang="es-MX"/>
              <a:t>Nivel de Compromiso Promedio</a:t>
            </a:r>
            <a:endParaRPr lang="es-ES"/>
          </a:p>
        </p:txBody>
      </p:sp>
      <p:sp>
        <p:nvSpPr>
          <p:cNvPr id="47107" name="Rectangle 3"/>
          <p:cNvSpPr>
            <a:spLocks noGrp="1" noChangeArrowheads="1"/>
          </p:cNvSpPr>
          <p:nvPr>
            <p:ph type="body" idx="1"/>
          </p:nvPr>
        </p:nvSpPr>
        <p:spPr/>
        <p:txBody>
          <a:bodyPr/>
          <a:lstStyle/>
          <a:p>
            <a:r>
              <a:rPr lang="es-MX" sz="2400"/>
              <a:t>Nivel de Compromiso Promedio de los Servicios</a:t>
            </a:r>
            <a:r>
              <a:rPr lang="es-MX" sz="2400" baseline="30000"/>
              <a:t>(*)</a:t>
            </a:r>
            <a:r>
              <a:rPr lang="es-MX" sz="2400"/>
              <a:t>.</a:t>
            </a:r>
            <a:endParaRPr lang="es-ES" sz="2400"/>
          </a:p>
        </p:txBody>
      </p:sp>
      <p:sp>
        <p:nvSpPr>
          <p:cNvPr id="47108" name="Text Box 4"/>
          <p:cNvSpPr txBox="1">
            <a:spLocks noChangeArrowheads="1"/>
          </p:cNvSpPr>
          <p:nvPr/>
        </p:nvSpPr>
        <p:spPr bwMode="auto">
          <a:xfrm>
            <a:off x="228600" y="6096000"/>
            <a:ext cx="8153400" cy="336550"/>
          </a:xfrm>
          <a:prstGeom prst="rect">
            <a:avLst/>
          </a:prstGeom>
          <a:noFill/>
          <a:ln w="9525">
            <a:noFill/>
            <a:miter lim="800000"/>
            <a:headEnd/>
            <a:tailEnd/>
          </a:ln>
          <a:effectLst/>
        </p:spPr>
        <p:txBody>
          <a:bodyPr>
            <a:spAutoFit/>
          </a:bodyPr>
          <a:lstStyle/>
          <a:p>
            <a:pPr>
              <a:spcBef>
                <a:spcPct val="20000"/>
              </a:spcBef>
              <a:buSzPct val="85000"/>
            </a:pPr>
            <a:r>
              <a:rPr lang="es-MX" sz="1600"/>
              <a:t>(*) Cálculo realizado sobre los 65 servicios que a la fecha han presentado su PMG 2001</a:t>
            </a:r>
            <a:endParaRPr lang="es-ES" sz="1600"/>
          </a:p>
        </p:txBody>
      </p:sp>
      <p:graphicFrame>
        <p:nvGraphicFramePr>
          <p:cNvPr id="47109" name="Group 5"/>
          <p:cNvGraphicFramePr>
            <a:graphicFrameLocks noGrp="1"/>
          </p:cNvGraphicFramePr>
          <p:nvPr/>
        </p:nvGraphicFramePr>
        <p:xfrm>
          <a:off x="762000" y="2514600"/>
          <a:ext cx="6705600" cy="3179763"/>
        </p:xfrm>
        <a:graphic>
          <a:graphicData uri="http://schemas.openxmlformats.org/drawingml/2006/table">
            <a:tbl>
              <a:tblPr/>
              <a:tblGrid>
                <a:gridCol w="5257800"/>
                <a:gridCol w="1447800"/>
              </a:tblGrid>
              <a:tr h="76200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Servicios Función General</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800" b="0" i="0" u="none" strike="noStrike" cap="none" normalizeH="0" baseline="0" smtClean="0">
                          <a:ln>
                            <a:noFill/>
                          </a:ln>
                          <a:solidFill>
                            <a:schemeClr val="tx1"/>
                          </a:solidFill>
                          <a:effectLst/>
                          <a:latin typeface="Times New Roman" pitchFamily="18" charset="0"/>
                        </a:rPr>
                        <a:t>2,13</a:t>
                      </a: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645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Servicios Función Social</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800" b="0" i="0" u="none" strike="noStrike" cap="none" normalizeH="0" baseline="0" smtClean="0">
                          <a:ln>
                            <a:noFill/>
                          </a:ln>
                          <a:solidFill>
                            <a:schemeClr val="tx1"/>
                          </a:solidFill>
                          <a:effectLst/>
                          <a:latin typeface="Times New Roman" pitchFamily="18" charset="0"/>
                        </a:rPr>
                        <a:t>2,11</a:t>
                      </a: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48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Servicios Función Económica</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800" b="0" i="0" u="none" strike="noStrike" cap="none" normalizeH="0" baseline="0" smtClean="0">
                          <a:ln>
                            <a:noFill/>
                          </a:ln>
                          <a:solidFill>
                            <a:schemeClr val="tx1"/>
                          </a:solidFill>
                          <a:effectLst/>
                          <a:latin typeface="Times New Roman" pitchFamily="18" charset="0"/>
                        </a:rPr>
                        <a:t>2,18</a:t>
                      </a: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645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400" b="1" i="0" u="none" strike="noStrike" cap="none" normalizeH="0" baseline="0" smtClean="0">
                          <a:ln>
                            <a:noFill/>
                          </a:ln>
                          <a:solidFill>
                            <a:schemeClr val="tx1"/>
                          </a:solidFill>
                          <a:effectLst/>
                          <a:latin typeface="Times New Roman" pitchFamily="18" charset="0"/>
                        </a:rPr>
                        <a:t>Total de Servicios</a:t>
                      </a:r>
                      <a:endParaRPr kumimoji="0" lang="es-ES" sz="24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800" b="1" i="0" u="none" strike="noStrike" cap="none" normalizeH="0" baseline="0" smtClean="0">
                          <a:ln>
                            <a:noFill/>
                          </a:ln>
                          <a:solidFill>
                            <a:schemeClr val="tx1"/>
                          </a:solidFill>
                          <a:effectLst/>
                          <a:latin typeface="Times New Roman" pitchFamily="18" charset="0"/>
                        </a:rPr>
                        <a:t>2,15</a:t>
                      </a:r>
                      <a:endParaRPr kumimoji="0" lang="es-ES" sz="28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descr="Large confetti"/>
          <p:cNvSpPr>
            <a:spLocks noGrp="1" noChangeArrowheads="1"/>
          </p:cNvSpPr>
          <p:nvPr>
            <p:ph type="title"/>
          </p:nvPr>
        </p:nvSpPr>
        <p:spPr>
          <a:xfrm>
            <a:off x="1093788" y="284163"/>
            <a:ext cx="8050212" cy="1143000"/>
          </a:xfrm>
        </p:spPr>
        <p:txBody>
          <a:bodyPr/>
          <a:lstStyle/>
          <a:p>
            <a:r>
              <a:rPr lang="es-MX" sz="4000"/>
              <a:t>Servicios con compromisos de mayor y menor exigencia</a:t>
            </a:r>
            <a:endParaRPr lang="es-ES" sz="4000"/>
          </a:p>
        </p:txBody>
      </p:sp>
      <p:graphicFrame>
        <p:nvGraphicFramePr>
          <p:cNvPr id="48131" name="Object 3"/>
          <p:cNvGraphicFramePr>
            <a:graphicFrameLocks noChangeAspect="1"/>
          </p:cNvGraphicFramePr>
          <p:nvPr/>
        </p:nvGraphicFramePr>
        <p:xfrm>
          <a:off x="457200" y="1635125"/>
          <a:ext cx="8305800" cy="4841875"/>
        </p:xfrm>
        <a:graphic>
          <a:graphicData uri="http://schemas.openxmlformats.org/presentationml/2006/ole">
            <p:oleObj spid="_x0000_s48131" name="Gráfico" r:id="rId3" imgW="7086838" imgH="3753088" progId="Excel.Chart.8">
              <p:embed/>
            </p:oleObj>
          </a:graphicData>
        </a:graphic>
      </p:graphicFrame>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418" name="Object 2"/>
          <p:cNvGraphicFramePr>
            <a:graphicFrameLocks noChangeAspect="1"/>
          </p:cNvGraphicFramePr>
          <p:nvPr/>
        </p:nvGraphicFramePr>
        <p:xfrm>
          <a:off x="1028700" y="1552575"/>
          <a:ext cx="7086600" cy="3752850"/>
        </p:xfrm>
        <a:graphic>
          <a:graphicData uri="http://schemas.openxmlformats.org/presentationml/2006/ole">
            <p:oleObj spid="_x0000_s60418" name="Gráfico" r:id="rId3" imgW="7086838" imgH="3753088" progId="Excel.Chart.8">
              <p:embed/>
            </p:oleObj>
          </a:graphicData>
        </a:graphic>
      </p:graphicFrame>
      <p:sp>
        <p:nvSpPr>
          <p:cNvPr id="60421" name="Rectangle 5"/>
          <p:cNvSpPr>
            <a:spLocks noChangeArrowheads="1"/>
          </p:cNvSpPr>
          <p:nvPr/>
        </p:nvSpPr>
        <p:spPr bwMode="auto">
          <a:xfrm>
            <a:off x="1981200" y="533400"/>
            <a:ext cx="4757738" cy="701675"/>
          </a:xfrm>
          <a:prstGeom prst="rect">
            <a:avLst/>
          </a:prstGeom>
          <a:noFill/>
          <a:ln w="9525">
            <a:noFill/>
            <a:miter lim="800000"/>
            <a:headEnd/>
            <a:tailEnd/>
          </a:ln>
          <a:effectLst/>
        </p:spPr>
        <p:txBody>
          <a:bodyPr>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body" idx="1"/>
          </p:nvPr>
        </p:nvSpPr>
        <p:spPr>
          <a:xfrm>
            <a:off x="533400" y="1752600"/>
            <a:ext cx="8077200" cy="4495800"/>
          </a:xfrm>
        </p:spPr>
        <p:txBody>
          <a:bodyPr/>
          <a:lstStyle/>
          <a:p>
            <a:pPr algn="just"/>
            <a:r>
              <a:rPr lang="es-MX" sz="2400"/>
              <a:t>Causales de modificación del sistema OIRS:</a:t>
            </a:r>
          </a:p>
          <a:p>
            <a:pPr lvl="1" algn="just">
              <a:buFont typeface="Wingdings" pitchFamily="2" charset="2"/>
              <a:buChar char="Ø"/>
            </a:pPr>
            <a:r>
              <a:rPr lang="es-MX" sz="2400" b="1" i="1"/>
              <a:t>Instituto de Desarrollo Agropecuario (INDAP)</a:t>
            </a:r>
            <a:r>
              <a:rPr lang="es-MX" sz="2400"/>
              <a:t>: </a:t>
            </a:r>
            <a:r>
              <a:rPr lang="es-ES" sz="2400"/>
              <a:t>Se cumple según el modelo en la dirección nacional y en oficinas regionales, pero las Agencias de Area cumplirán la función OIRS a través de la implementación de un sistema uniforme de información, reclamos y sugerencias</a:t>
            </a:r>
            <a:r>
              <a:rPr lang="es-MX" sz="2400"/>
              <a:t>.</a:t>
            </a:r>
          </a:p>
          <a:p>
            <a:pPr lvl="1" algn="just">
              <a:buFont typeface="Wingdings" pitchFamily="2" charset="2"/>
              <a:buChar char="Ø"/>
            </a:pPr>
            <a:r>
              <a:rPr lang="es-MX" sz="2400" b="1" i="1"/>
              <a:t>Subsecretaría de Pesca</a:t>
            </a:r>
            <a:r>
              <a:rPr lang="es-MX" sz="2400"/>
              <a:t>: N</a:t>
            </a:r>
            <a:r>
              <a:rPr lang="es-ES" sz="2400"/>
              <a:t>o atiende usuarios finales, sólo usuarios especializados con bajo volumen de atenciones</a:t>
            </a:r>
            <a:r>
              <a:rPr lang="es-MX" sz="2400"/>
              <a:t>.</a:t>
            </a:r>
          </a:p>
          <a:p>
            <a:pPr lvl="1" algn="just">
              <a:buFont typeface="Wingdings" pitchFamily="2" charset="2"/>
              <a:buChar char="Ø"/>
            </a:pPr>
            <a:r>
              <a:rPr lang="es-MX" sz="2400" b="1" i="1"/>
              <a:t>Dirección de Bibliotecas, Archivos y Museos (DIBAM)</a:t>
            </a:r>
            <a:r>
              <a:rPr lang="es-MX" sz="2400"/>
              <a:t>: N</a:t>
            </a:r>
            <a:r>
              <a:rPr lang="es-ES" sz="2400"/>
              <a:t>o existe personal para implementar una oficina OIRS en todas las unidades</a:t>
            </a:r>
            <a:r>
              <a:rPr lang="es-MX" sz="2400"/>
              <a:t> </a:t>
            </a:r>
            <a:r>
              <a:rPr lang="es-ES" sz="2400"/>
              <a:t>que atienden público</a:t>
            </a:r>
            <a:r>
              <a:rPr lang="es-MX" sz="2400"/>
              <a:t>.</a:t>
            </a:r>
            <a:endParaRPr lang="es-MX" sz="2400" b="1" i="1"/>
          </a:p>
        </p:txBody>
      </p:sp>
      <p:sp>
        <p:nvSpPr>
          <p:cNvPr id="49155" name="Rectangle 3" descr="Large confetti"/>
          <p:cNvSpPr>
            <a:spLocks noGrp="1" noChangeArrowheads="1"/>
          </p:cNvSpPr>
          <p:nvPr>
            <p:ph type="title"/>
          </p:nvPr>
        </p:nvSpPr>
        <p:spPr>
          <a:noFill/>
          <a:ln/>
        </p:spPr>
        <p:txBody>
          <a:bodyPr/>
          <a:lstStyle/>
          <a:p>
            <a:r>
              <a:rPr lang="es-MX"/>
              <a:t>Causales de modificación</a:t>
            </a:r>
            <a:endParaRPr lang="es-E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55"/>
                                        </p:tgtEl>
                                        <p:attrNameLst>
                                          <p:attrName>style.visibility</p:attrName>
                                        </p:attrNameLst>
                                      </p:cBhvr>
                                      <p:to>
                                        <p:strVal val="visible"/>
                                      </p:to>
                                    </p:set>
                                    <p:anim calcmode="lin" valueType="num">
                                      <p:cBhvr additive="base">
                                        <p:cTn id="7" dur="500" fill="hold"/>
                                        <p:tgtEl>
                                          <p:spTgt spid="49155"/>
                                        </p:tgtEl>
                                        <p:attrNameLst>
                                          <p:attrName>ppt_x</p:attrName>
                                        </p:attrNameLst>
                                      </p:cBhvr>
                                      <p:tavLst>
                                        <p:tav tm="0">
                                          <p:val>
                                            <p:strVal val="0-#ppt_w/2"/>
                                          </p:val>
                                        </p:tav>
                                        <p:tav tm="100000">
                                          <p:val>
                                            <p:strVal val="#ppt_x"/>
                                          </p:val>
                                        </p:tav>
                                      </p:tavLst>
                                    </p:anim>
                                    <p:anim calcmode="lin" valueType="num">
                                      <p:cBhvr additive="base">
                                        <p:cTn id="8" dur="500" fill="hold"/>
                                        <p:tgtEl>
                                          <p:spTgt spid="491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body" idx="1"/>
          </p:nvPr>
        </p:nvSpPr>
        <p:spPr>
          <a:xfrm>
            <a:off x="685800" y="1828800"/>
            <a:ext cx="8077200" cy="4800600"/>
          </a:xfrm>
        </p:spPr>
        <p:txBody>
          <a:bodyPr/>
          <a:lstStyle/>
          <a:p>
            <a:pPr algn="just">
              <a:lnSpc>
                <a:spcPct val="90000"/>
              </a:lnSpc>
            </a:pPr>
            <a:r>
              <a:rPr lang="es-MX" sz="2400"/>
              <a:t>Causales de modificación del sistema Desconcentración:</a:t>
            </a:r>
          </a:p>
          <a:p>
            <a:pPr lvl="1" algn="just">
              <a:lnSpc>
                <a:spcPct val="90000"/>
              </a:lnSpc>
              <a:buFont typeface="Wingdings" pitchFamily="2" charset="2"/>
              <a:buChar char="Ø"/>
            </a:pPr>
            <a:r>
              <a:rPr lang="es-MX" sz="2400" b="1" i="1"/>
              <a:t>Comisión Nacional del Medio Ambiente (CONAMA) y Subsecretaría de Interior</a:t>
            </a:r>
            <a:r>
              <a:rPr lang="es-MX" sz="2400"/>
              <a:t>: El Servicio firmará los compromisos de desconcentración el próximo año, por lo que deberá presentar un “Oficio a la SUBDERE estableciendo los Compromisos de Desconcentración 2000-2002”.</a:t>
            </a:r>
          </a:p>
          <a:p>
            <a:pPr algn="just">
              <a:lnSpc>
                <a:spcPct val="90000"/>
              </a:lnSpc>
            </a:pPr>
            <a:r>
              <a:rPr lang="es-MX" sz="2400"/>
              <a:t>Causales de modificación del sistema Administración Financiero-Contable</a:t>
            </a:r>
            <a:endParaRPr lang="es-MX" sz="2800"/>
          </a:p>
          <a:p>
            <a:pPr lvl="1" algn="just">
              <a:lnSpc>
                <a:spcPct val="90000"/>
              </a:lnSpc>
              <a:buFont typeface="Wingdings" pitchFamily="2" charset="2"/>
              <a:buChar char="Ø"/>
            </a:pPr>
            <a:r>
              <a:rPr lang="es-MX" sz="2400" b="1" i="1"/>
              <a:t>Dir. Gral. Administrativa de la Presidencia de la República</a:t>
            </a:r>
            <a:r>
              <a:rPr lang="es-MX" sz="2400"/>
              <a:t>: El Servicio está obligado a enviar a la DIPRES sólo algunos de los informes solicitados en las etapas del Sistema</a:t>
            </a:r>
          </a:p>
        </p:txBody>
      </p:sp>
      <p:sp>
        <p:nvSpPr>
          <p:cNvPr id="50181" name="Rectangle 5" descr="Large confetti"/>
          <p:cNvSpPr>
            <a:spLocks noGrp="1" noChangeArrowheads="1"/>
          </p:cNvSpPr>
          <p:nvPr>
            <p:ph type="title"/>
          </p:nvPr>
        </p:nvSpPr>
        <p:spPr>
          <a:noFill/>
          <a:ln/>
        </p:spPr>
        <p:txBody>
          <a:bodyPr/>
          <a:lstStyle/>
          <a:p>
            <a:r>
              <a:rPr lang="es-MX"/>
              <a:t>Causales de modificación</a:t>
            </a:r>
            <a:endParaRPr lang="es-E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181"/>
                                        </p:tgtEl>
                                        <p:attrNameLst>
                                          <p:attrName>style.visibility</p:attrName>
                                        </p:attrNameLst>
                                      </p:cBhvr>
                                      <p:to>
                                        <p:strVal val="visible"/>
                                      </p:to>
                                    </p:set>
                                    <p:anim calcmode="lin" valueType="num">
                                      <p:cBhvr additive="base">
                                        <p:cTn id="7" dur="500" fill="hold"/>
                                        <p:tgtEl>
                                          <p:spTgt spid="50181"/>
                                        </p:tgtEl>
                                        <p:attrNameLst>
                                          <p:attrName>ppt_x</p:attrName>
                                        </p:attrNameLst>
                                      </p:cBhvr>
                                      <p:tavLst>
                                        <p:tav tm="0">
                                          <p:val>
                                            <p:strVal val="0-#ppt_w/2"/>
                                          </p:val>
                                        </p:tav>
                                        <p:tav tm="100000">
                                          <p:val>
                                            <p:strVal val="#ppt_x"/>
                                          </p:val>
                                        </p:tav>
                                      </p:tavLst>
                                    </p:anim>
                                    <p:anim calcmode="lin" valueType="num">
                                      <p:cBhvr additive="base">
                                        <p:cTn id="8" dur="500" fill="hold"/>
                                        <p:tgtEl>
                                          <p:spTgt spid="501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body" idx="1"/>
          </p:nvPr>
        </p:nvSpPr>
        <p:spPr>
          <a:xfrm>
            <a:off x="685800" y="1828800"/>
            <a:ext cx="7772400" cy="4114800"/>
          </a:xfrm>
        </p:spPr>
        <p:txBody>
          <a:bodyPr/>
          <a:lstStyle/>
          <a:p>
            <a:pPr algn="just"/>
            <a:r>
              <a:rPr lang="es-MX" sz="2800"/>
              <a:t>Las principales causales de excepción según el sistema son las siguientes:</a:t>
            </a:r>
          </a:p>
          <a:p>
            <a:pPr lvl="1" algn="just"/>
            <a:r>
              <a:rPr lang="es-MX" sz="2400"/>
              <a:t>Oficinas de Información. No atiende usuarios finales</a:t>
            </a:r>
          </a:p>
          <a:p>
            <a:pPr lvl="1" algn="just"/>
            <a:r>
              <a:rPr lang="es-MX" sz="2400"/>
              <a:t>Simplificación de Trámites. No tiene trámites directos con usuarios</a:t>
            </a:r>
          </a:p>
          <a:p>
            <a:pPr lvl="1" algn="just"/>
            <a:r>
              <a:rPr lang="es-MX" sz="2400"/>
              <a:t>Desconcentración. No cuenta con  oficinas regionales y por tanto no  tiene compromisos de Desconcentración</a:t>
            </a:r>
            <a:endParaRPr lang="es-ES"/>
          </a:p>
        </p:txBody>
      </p:sp>
      <p:sp>
        <p:nvSpPr>
          <p:cNvPr id="51203" name="Rectangle 3" descr="Large confetti"/>
          <p:cNvSpPr>
            <a:spLocks noGrp="1" noChangeArrowheads="1"/>
          </p:cNvSpPr>
          <p:nvPr>
            <p:ph type="title"/>
          </p:nvPr>
        </p:nvSpPr>
        <p:spPr>
          <a:noFill/>
          <a:ln/>
        </p:spPr>
        <p:txBody>
          <a:bodyPr/>
          <a:lstStyle/>
          <a:p>
            <a:r>
              <a:rPr lang="es-MX"/>
              <a:t>Causales de excepción</a:t>
            </a:r>
            <a:endParaRPr lang="es-E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3"/>
                                        </p:tgtEl>
                                        <p:attrNameLst>
                                          <p:attrName>style.visibility</p:attrName>
                                        </p:attrNameLst>
                                      </p:cBhvr>
                                      <p:to>
                                        <p:strVal val="visible"/>
                                      </p:to>
                                    </p:set>
                                    <p:anim calcmode="lin" valueType="num">
                                      <p:cBhvr additive="base">
                                        <p:cTn id="7" dur="500" fill="hold"/>
                                        <p:tgtEl>
                                          <p:spTgt spid="51203"/>
                                        </p:tgtEl>
                                        <p:attrNameLst>
                                          <p:attrName>ppt_x</p:attrName>
                                        </p:attrNameLst>
                                      </p:cBhvr>
                                      <p:tavLst>
                                        <p:tav tm="0">
                                          <p:val>
                                            <p:strVal val="0-#ppt_w/2"/>
                                          </p:val>
                                        </p:tav>
                                        <p:tav tm="100000">
                                          <p:val>
                                            <p:strVal val="#ppt_x"/>
                                          </p:val>
                                        </p:tav>
                                      </p:tavLst>
                                    </p:anim>
                                    <p:anim calcmode="lin" valueType="num">
                                      <p:cBhvr additive="base">
                                        <p:cTn id="8" dur="500" fill="hold"/>
                                        <p:tgtEl>
                                          <p:spTgt spid="512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685800" y="1828800"/>
            <a:ext cx="7772400" cy="3962400"/>
          </a:xfrm>
        </p:spPr>
        <p:txBody>
          <a:bodyPr/>
          <a:lstStyle/>
          <a:p>
            <a:pPr algn="just"/>
            <a:r>
              <a:rPr lang="es-MX" sz="2400"/>
              <a:t>En los sistemas de Auditoria Interna y Planificación / Control de Gestión existe un servicio que se ha excluido de dichos sistemas, debido a razones de carácter reservado de su gestión, (Dirección de Seguridad Pública e Informaciones).</a:t>
            </a:r>
          </a:p>
          <a:p>
            <a:pPr algn="just"/>
            <a:r>
              <a:rPr lang="es-MX" sz="2400"/>
              <a:t>En el Sistema de Compras y Contrataciones del Sector Público sólo se ha eximido el Consejo Nacional de Televisión por la facultad legal que lo exime de informar a través del Sistema.</a:t>
            </a:r>
            <a:endParaRPr lang="es-ES" sz="2800"/>
          </a:p>
        </p:txBody>
      </p:sp>
      <p:sp>
        <p:nvSpPr>
          <p:cNvPr id="52229" name="Rectangle 5" descr="Large confetti"/>
          <p:cNvSpPr>
            <a:spLocks noGrp="1" noChangeArrowheads="1"/>
          </p:cNvSpPr>
          <p:nvPr>
            <p:ph type="title"/>
          </p:nvPr>
        </p:nvSpPr>
        <p:spPr>
          <a:noFill/>
          <a:ln/>
        </p:spPr>
        <p:txBody>
          <a:bodyPr/>
          <a:lstStyle/>
          <a:p>
            <a:r>
              <a:rPr lang="es-MX" sz="4000"/>
              <a:t>Causales de excepción (casos particulares)</a:t>
            </a:r>
            <a:endParaRPr lang="es-ES" sz="400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229"/>
                                        </p:tgtEl>
                                        <p:attrNameLst>
                                          <p:attrName>style.visibility</p:attrName>
                                        </p:attrNameLst>
                                      </p:cBhvr>
                                      <p:to>
                                        <p:strVal val="visible"/>
                                      </p:to>
                                    </p:set>
                                    <p:anim calcmode="lin" valueType="num">
                                      <p:cBhvr additive="base">
                                        <p:cTn id="7" dur="500" fill="hold"/>
                                        <p:tgtEl>
                                          <p:spTgt spid="52229"/>
                                        </p:tgtEl>
                                        <p:attrNameLst>
                                          <p:attrName>ppt_x</p:attrName>
                                        </p:attrNameLst>
                                      </p:cBhvr>
                                      <p:tavLst>
                                        <p:tav tm="0">
                                          <p:val>
                                            <p:strVal val="0-#ppt_w/2"/>
                                          </p:val>
                                        </p:tav>
                                        <p:tav tm="100000">
                                          <p:val>
                                            <p:strVal val="#ppt_x"/>
                                          </p:val>
                                        </p:tav>
                                      </p:tavLst>
                                    </p:anim>
                                    <p:anim calcmode="lin" valueType="num">
                                      <p:cBhvr additive="base">
                                        <p:cTn id="8" dur="500" fill="hold"/>
                                        <p:tgtEl>
                                          <p:spTgt spid="522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descr="Large confetti"/>
          <p:cNvSpPr>
            <a:spLocks noChangeArrowheads="1"/>
          </p:cNvSpPr>
          <p:nvPr/>
        </p:nvSpPr>
        <p:spPr bwMode="auto">
          <a:xfrm>
            <a:off x="1093788" y="284163"/>
            <a:ext cx="7772400" cy="1143000"/>
          </a:xfrm>
          <a:prstGeom prst="rect">
            <a:avLst/>
          </a:prstGeom>
          <a:noFill/>
          <a:ln w="9525">
            <a:noFill/>
            <a:miter lim="800000"/>
            <a:headEnd/>
            <a:tailEnd/>
          </a:ln>
          <a:effectLst/>
        </p:spPr>
        <p:txBody>
          <a:bodyPr anchor="b"/>
          <a:lstStyle/>
          <a:p>
            <a:r>
              <a:rPr lang="es-MX" sz="4400">
                <a:solidFill>
                  <a:schemeClr val="tx2"/>
                </a:solidFill>
              </a:rPr>
              <a:t>Casos Especiales</a:t>
            </a:r>
            <a:endParaRPr lang="es-ES" sz="4400">
              <a:solidFill>
                <a:schemeClr val="tx2"/>
              </a:solidFill>
            </a:endParaRPr>
          </a:p>
        </p:txBody>
      </p:sp>
      <p:sp>
        <p:nvSpPr>
          <p:cNvPr id="37891" name="Rectangle 3"/>
          <p:cNvSpPr>
            <a:spLocks noChangeArrowheads="1"/>
          </p:cNvSpPr>
          <p:nvPr/>
        </p:nvSpPr>
        <p:spPr bwMode="auto">
          <a:xfrm>
            <a:off x="533400" y="1905000"/>
            <a:ext cx="7772400" cy="4495800"/>
          </a:xfrm>
          <a:prstGeom prst="rect">
            <a:avLst/>
          </a:prstGeom>
          <a:noFill/>
          <a:ln w="9525">
            <a:noFill/>
            <a:miter lim="800000"/>
            <a:headEnd/>
            <a:tailEnd/>
          </a:ln>
          <a:effectLst/>
        </p:spPr>
        <p:txBody>
          <a:bodyPr/>
          <a:lstStyle/>
          <a:p>
            <a:pPr marL="342900" indent="-342900" algn="just">
              <a:spcBef>
                <a:spcPct val="20000"/>
              </a:spcBef>
              <a:buSzPct val="85000"/>
              <a:buFontTx/>
              <a:buBlip>
                <a:blip r:embed="rId2"/>
              </a:buBlip>
            </a:pPr>
            <a:r>
              <a:rPr lang="es-MX" u="sng"/>
              <a:t>Dirección de Seguridad Pública e Informaciones</a:t>
            </a:r>
            <a:r>
              <a:rPr lang="es-MX"/>
              <a:t>: La especificidad de la misión del servicio hace que se deba eximir en varios sistemas</a:t>
            </a:r>
          </a:p>
          <a:p>
            <a:pPr marL="342900" indent="-342900" algn="just">
              <a:spcBef>
                <a:spcPct val="20000"/>
              </a:spcBef>
              <a:buSzPct val="85000"/>
              <a:buFontTx/>
              <a:buBlip>
                <a:blip r:embed="rId2"/>
              </a:buBlip>
            </a:pPr>
            <a:r>
              <a:rPr lang="es-MX" u="sng"/>
              <a:t>EMAZA</a:t>
            </a:r>
            <a:r>
              <a:rPr lang="es-MX"/>
              <a:t>: Es la única empresa estatal que está obligada a realizar PMG</a:t>
            </a:r>
          </a:p>
          <a:p>
            <a:pPr marL="342900" indent="-342900" algn="just">
              <a:spcBef>
                <a:spcPct val="20000"/>
              </a:spcBef>
              <a:buSzPct val="85000"/>
              <a:buFontTx/>
              <a:buBlip>
                <a:blip r:embed="rId2"/>
              </a:buBlip>
            </a:pPr>
            <a:r>
              <a:rPr lang="es-MX" u="sng"/>
              <a:t>Casa de Moneda</a:t>
            </a:r>
            <a:r>
              <a:rPr lang="es-MX"/>
              <a:t>: Se encuentra en un periodo de transición para convertirse en empresa pública. No realiza todos los sistemas de la forma habitual de un servicio público</a:t>
            </a:r>
          </a:p>
          <a:p>
            <a:pPr marL="342900" indent="-342900" algn="just">
              <a:spcBef>
                <a:spcPct val="20000"/>
              </a:spcBef>
              <a:buSzPct val="85000"/>
              <a:buFontTx/>
              <a:buBlip>
                <a:blip r:embed="rId2"/>
              </a:buBlip>
            </a:pPr>
            <a:r>
              <a:rPr lang="es-MX" u="sng"/>
              <a:t>Consejo Nacional de Televisión</a:t>
            </a:r>
            <a:r>
              <a:rPr lang="es-MX"/>
              <a:t>: Su situación legal le permite ser el único servicio que hace PMG que se puede excluir del Sistema de Compras y Contrataciones</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500" fill="hold"/>
                                        <p:tgtEl>
                                          <p:spTgt spid="37890"/>
                                        </p:tgtEl>
                                        <p:attrNameLst>
                                          <p:attrName>ppt_x</p:attrName>
                                        </p:attrNameLst>
                                      </p:cBhvr>
                                      <p:tavLst>
                                        <p:tav tm="0">
                                          <p:val>
                                            <p:strVal val="0-#ppt_w/2"/>
                                          </p:val>
                                        </p:tav>
                                        <p:tav tm="100000">
                                          <p:val>
                                            <p:strVal val="#ppt_x"/>
                                          </p:val>
                                        </p:tav>
                                      </p:tavLst>
                                    </p:anim>
                                    <p:anim calcmode="lin" valueType="num">
                                      <p:cBhvr additive="base">
                                        <p:cTn id="8" dur="500" fill="hold"/>
                                        <p:tgtEl>
                                          <p:spTgt spid="378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0" end="0"/>
                                            </p:txEl>
                                          </p:spTgt>
                                        </p:tgtEl>
                                        <p:attrNameLst>
                                          <p:attrName>style.visibility</p:attrName>
                                        </p:attrNameLst>
                                      </p:cBhvr>
                                      <p:to>
                                        <p:strVal val="visible"/>
                                      </p:to>
                                    </p:set>
                                    <p:anim calcmode="lin" valueType="num">
                                      <p:cBhvr additive="base">
                                        <p:cTn id="13"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891">
                                            <p:txEl>
                                              <p:pRg st="1" end="1"/>
                                            </p:txEl>
                                          </p:spTgt>
                                        </p:tgtEl>
                                        <p:attrNameLst>
                                          <p:attrName>style.visibility</p:attrName>
                                        </p:attrNameLst>
                                      </p:cBhvr>
                                      <p:to>
                                        <p:strVal val="visible"/>
                                      </p:to>
                                    </p:set>
                                    <p:anim calcmode="lin" valueType="num">
                                      <p:cBhvr additive="base">
                                        <p:cTn id="19" dur="500" fill="hold"/>
                                        <p:tgtEl>
                                          <p:spTgt spid="3789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8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891">
                                            <p:txEl>
                                              <p:pRg st="2" end="2"/>
                                            </p:txEl>
                                          </p:spTgt>
                                        </p:tgtEl>
                                        <p:attrNameLst>
                                          <p:attrName>style.visibility</p:attrName>
                                        </p:attrNameLst>
                                      </p:cBhvr>
                                      <p:to>
                                        <p:strVal val="visible"/>
                                      </p:to>
                                    </p:set>
                                    <p:anim calcmode="lin" valueType="num">
                                      <p:cBhvr additive="base">
                                        <p:cTn id="25"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8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891">
                                            <p:txEl>
                                              <p:pRg st="3" end="3"/>
                                            </p:txEl>
                                          </p:spTgt>
                                        </p:tgtEl>
                                        <p:attrNameLst>
                                          <p:attrName>style.visibility</p:attrName>
                                        </p:attrNameLst>
                                      </p:cBhvr>
                                      <p:to>
                                        <p:strVal val="visible"/>
                                      </p:to>
                                    </p:set>
                                    <p:anim calcmode="lin" valueType="num">
                                      <p:cBhvr additive="base">
                                        <p:cTn id="31" dur="500" fill="hold"/>
                                        <p:tgtEl>
                                          <p:spTgt spid="3789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89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build="p" bldLvl="3"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descr="Large confetti"/>
          <p:cNvSpPr>
            <a:spLocks noGrp="1" noChangeArrowheads="1"/>
          </p:cNvSpPr>
          <p:nvPr>
            <p:ph type="title"/>
          </p:nvPr>
        </p:nvSpPr>
        <p:spPr/>
        <p:txBody>
          <a:bodyPr/>
          <a:lstStyle/>
          <a:p>
            <a:r>
              <a:rPr lang="es-MX" sz="4000"/>
              <a:t>Servicios Pendientes</a:t>
            </a:r>
            <a:endParaRPr lang="es-ES" sz="4000"/>
          </a:p>
        </p:txBody>
      </p:sp>
      <p:sp>
        <p:nvSpPr>
          <p:cNvPr id="30723" name="Rectangle 3"/>
          <p:cNvSpPr>
            <a:spLocks noGrp="1" noChangeArrowheads="1"/>
          </p:cNvSpPr>
          <p:nvPr>
            <p:ph type="body" idx="1"/>
          </p:nvPr>
        </p:nvSpPr>
        <p:spPr>
          <a:xfrm>
            <a:off x="914400" y="1600200"/>
            <a:ext cx="7848600" cy="609600"/>
          </a:xfrm>
        </p:spPr>
        <p:txBody>
          <a:bodyPr/>
          <a:lstStyle/>
          <a:p>
            <a:pPr algn="just"/>
            <a:r>
              <a:rPr lang="es-MX" sz="2000"/>
              <a:t>En los Servicios Desconcentrados, el estado actual por sistema es:</a:t>
            </a:r>
          </a:p>
          <a:p>
            <a:pPr algn="just">
              <a:buFontTx/>
              <a:buNone/>
            </a:pPr>
            <a:endParaRPr lang="es-MX" sz="2000"/>
          </a:p>
          <a:p>
            <a:pPr algn="just">
              <a:buFontTx/>
              <a:buNone/>
            </a:pPr>
            <a:endParaRPr lang="es-MX" sz="2800"/>
          </a:p>
          <a:p>
            <a:pPr>
              <a:buFontTx/>
              <a:buNone/>
            </a:pPr>
            <a:endParaRPr lang="es-MX" sz="2800"/>
          </a:p>
          <a:p>
            <a:pPr lvl="1">
              <a:buFont typeface="Wingdings" pitchFamily="2" charset="2"/>
              <a:buNone/>
            </a:pPr>
            <a:endParaRPr lang="es-MX" sz="2400"/>
          </a:p>
          <a:p>
            <a:pPr>
              <a:buFontTx/>
              <a:buNone/>
            </a:pPr>
            <a:endParaRPr lang="es-ES" sz="2800"/>
          </a:p>
        </p:txBody>
      </p:sp>
      <p:graphicFrame>
        <p:nvGraphicFramePr>
          <p:cNvPr id="30891" name="Group 171"/>
          <p:cNvGraphicFramePr>
            <a:graphicFrameLocks noGrp="1"/>
          </p:cNvGraphicFramePr>
          <p:nvPr/>
        </p:nvGraphicFramePr>
        <p:xfrm>
          <a:off x="381000" y="2133600"/>
          <a:ext cx="8458200" cy="4214305"/>
        </p:xfrm>
        <a:graphic>
          <a:graphicData uri="http://schemas.openxmlformats.org/drawingml/2006/table">
            <a:tbl>
              <a:tblPr/>
              <a:tblGrid>
                <a:gridCol w="2590800"/>
                <a:gridCol w="5867400"/>
              </a:tblGrid>
              <a:tr h="296863">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1" i="1" u="none" strike="noStrike" cap="none" normalizeH="0" baseline="0" smtClean="0">
                          <a:ln>
                            <a:noFill/>
                          </a:ln>
                          <a:solidFill>
                            <a:schemeClr val="tx1"/>
                          </a:solidFill>
                          <a:effectLst/>
                          <a:latin typeface="Times New Roman" pitchFamily="18" charset="0"/>
                        </a:rPr>
                        <a:t> Sistemas</a:t>
                      </a:r>
                      <a:endParaRPr kumimoji="0" lang="es-ES" sz="14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1" i="1" u="none" strike="noStrike" cap="none" normalizeH="0" baseline="0" smtClean="0">
                          <a:ln>
                            <a:noFill/>
                          </a:ln>
                          <a:solidFill>
                            <a:schemeClr val="tx1"/>
                          </a:solidFill>
                          <a:effectLst/>
                          <a:latin typeface="Times New Roman" pitchFamily="18" charset="0"/>
                        </a:rPr>
                        <a:t>Razones</a:t>
                      </a:r>
                      <a:endParaRPr kumimoji="0" lang="es-ES" sz="14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400" b="0" i="0" u="none" strike="noStrike" cap="none" normalizeH="0" baseline="0" smtClean="0">
                          <a:ln>
                            <a:noFill/>
                          </a:ln>
                          <a:solidFill>
                            <a:schemeClr val="tx1"/>
                          </a:solidFill>
                          <a:effectLst/>
                          <a:latin typeface="Times New Roman" pitchFamily="18" charset="0"/>
                          <a:cs typeface="Arial" charset="0"/>
                        </a:rPr>
                        <a:t>Higiene</a:t>
                      </a:r>
                      <a:r>
                        <a:rPr kumimoji="0" lang="es-MX" sz="1400" b="0" i="0" u="none" strike="noStrike" cap="none" normalizeH="0" baseline="0" smtClean="0">
                          <a:ln>
                            <a:noFill/>
                          </a:ln>
                          <a:solidFill>
                            <a:schemeClr val="tx1"/>
                          </a:solidFill>
                          <a:effectLst/>
                          <a:latin typeface="Times New Roman" pitchFamily="18" charset="0"/>
                          <a:cs typeface="Arial" charset="0"/>
                        </a:rPr>
                        <a:t>-</a:t>
                      </a:r>
                      <a:r>
                        <a:rPr kumimoji="0" lang="es-ES" sz="1400" b="0" i="0" u="none" strike="noStrike" cap="none" normalizeH="0" baseline="0" smtClean="0">
                          <a:ln>
                            <a:noFill/>
                          </a:ln>
                          <a:solidFill>
                            <a:schemeClr val="tx1"/>
                          </a:solidFill>
                          <a:effectLst/>
                          <a:latin typeface="Times New Roman" pitchFamily="18" charset="0"/>
                          <a:cs typeface="Arial" charset="0"/>
                        </a:rPr>
                        <a:t>Seguridad y Mejoramiento Amb</a:t>
                      </a:r>
                      <a:r>
                        <a:rPr kumimoji="0" lang="es-MX" sz="1400" b="0" i="0" u="none" strike="noStrike" cap="none" normalizeH="0" baseline="0" smtClean="0">
                          <a:ln>
                            <a:noFill/>
                          </a:ln>
                          <a:solidFill>
                            <a:schemeClr val="tx1"/>
                          </a:solidFill>
                          <a:effectLst/>
                          <a:latin typeface="Times New Roman" pitchFamily="18" charset="0"/>
                          <a:cs typeface="Arial" charset="0"/>
                        </a:rPr>
                        <a:t>.</a:t>
                      </a:r>
                      <a:r>
                        <a:rPr kumimoji="0" lang="es-ES" sz="1400" b="0" i="0" u="none" strike="noStrike" cap="none" normalizeH="0" baseline="0" smtClean="0">
                          <a:ln>
                            <a:noFill/>
                          </a:ln>
                          <a:solidFill>
                            <a:schemeClr val="tx1"/>
                          </a:solidFill>
                          <a:effectLst/>
                          <a:latin typeface="Times New Roman" pitchFamily="18" charset="0"/>
                          <a:cs typeface="Arial" charset="0"/>
                        </a:rPr>
                        <a:t> Trabajo</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400" b="0" i="0" u="none" strike="noStrike" cap="none" normalizeH="0" baseline="0" smtClean="0">
                          <a:ln>
                            <a:noFill/>
                          </a:ln>
                          <a:solidFill>
                            <a:schemeClr val="tx1"/>
                          </a:solidFill>
                          <a:effectLst/>
                          <a:latin typeface="Times New Roman" pitchFamily="18" charset="0"/>
                        </a:rPr>
                        <a:t> El tamaño de los servicios impide la formación de Comités Paritarios. Se trabajará con Comités Regionales (Intendencias-Gobernaciones)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4513">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Times New Roman" pitchFamily="18" charset="0"/>
                        </a:rPr>
                        <a:t>Evaluación de Desempeño</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400" b="0" i="0" u="none" strike="noStrike" cap="none" normalizeH="0" baseline="0" smtClean="0">
                          <a:ln>
                            <a:noFill/>
                          </a:ln>
                          <a:solidFill>
                            <a:schemeClr val="tx1"/>
                          </a:solidFill>
                          <a:effectLst/>
                          <a:latin typeface="Times New Roman" pitchFamily="18" charset="0"/>
                        </a:rPr>
                        <a:t> La dictación del Reglamento Especial se hace a nivel central, lo que obliga a flexibilizar el compromiso de los servicios (Intendencias-Gobernaciones)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Times New Roman" pitchFamily="18" charset="0"/>
                        </a:rPr>
                        <a:t>OIRS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400" b="0" i="0" u="none" strike="noStrike" cap="none" normalizeH="0" baseline="0" smtClean="0">
                          <a:ln>
                            <a:noFill/>
                          </a:ln>
                          <a:solidFill>
                            <a:schemeClr val="tx1"/>
                          </a:solidFill>
                          <a:effectLst/>
                          <a:latin typeface="Times New Roman" pitchFamily="18" charset="0"/>
                        </a:rPr>
                        <a:t> Los servicios se eximen porque </a:t>
                      </a:r>
                      <a:r>
                        <a:rPr kumimoji="0" lang="es-ES" sz="1400" b="0" i="0" u="none" strike="noStrike" cap="none" normalizeH="0" baseline="0" smtClean="0">
                          <a:ln>
                            <a:noFill/>
                          </a:ln>
                          <a:solidFill>
                            <a:schemeClr val="tx1"/>
                          </a:solidFill>
                          <a:effectLst/>
                          <a:latin typeface="Times New Roman" pitchFamily="18" charset="0"/>
                        </a:rPr>
                        <a:t>no atiende</a:t>
                      </a:r>
                      <a:r>
                        <a:rPr kumimoji="0" lang="es-MX" sz="1400" b="0" i="0" u="none" strike="noStrike" cap="none" normalizeH="0" baseline="0" smtClean="0">
                          <a:ln>
                            <a:noFill/>
                          </a:ln>
                          <a:solidFill>
                            <a:schemeClr val="tx1"/>
                          </a:solidFill>
                          <a:effectLst/>
                          <a:latin typeface="Times New Roman" pitchFamily="18" charset="0"/>
                        </a:rPr>
                        <a:t>n</a:t>
                      </a:r>
                      <a:r>
                        <a:rPr kumimoji="0" lang="es-ES" sz="1400" b="0" i="0" u="none" strike="noStrike" cap="none" normalizeH="0" baseline="0" smtClean="0">
                          <a:ln>
                            <a:noFill/>
                          </a:ln>
                          <a:solidFill>
                            <a:schemeClr val="tx1"/>
                          </a:solidFill>
                          <a:effectLst/>
                          <a:latin typeface="Times New Roman" pitchFamily="18" charset="0"/>
                        </a:rPr>
                        <a:t> usuarios finales</a:t>
                      </a:r>
                      <a:r>
                        <a:rPr kumimoji="0" lang="es-MX" sz="1400" b="0" i="0" u="none" strike="noStrike" cap="none" normalizeH="0" baseline="0" smtClean="0">
                          <a:ln>
                            <a:noFill/>
                          </a:ln>
                          <a:solidFill>
                            <a:schemeClr val="tx1"/>
                          </a:solidFill>
                          <a:effectLst/>
                          <a:latin typeface="Times New Roman" pitchFamily="18" charset="0"/>
                        </a:rPr>
                        <a:t> (Gobiernos Regionales)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Times New Roman" pitchFamily="18" charset="0"/>
                        </a:rPr>
                        <a:t>Simplificación de Trámites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400" b="0" i="0" u="none" strike="noStrike" cap="none" normalizeH="0" baseline="0" smtClean="0">
                          <a:ln>
                            <a:noFill/>
                          </a:ln>
                          <a:solidFill>
                            <a:schemeClr val="tx1"/>
                          </a:solidFill>
                          <a:effectLst/>
                          <a:latin typeface="Times New Roman" pitchFamily="18" charset="0"/>
                        </a:rPr>
                        <a:t> Los servicios  se eximen porque n</a:t>
                      </a:r>
                      <a:r>
                        <a:rPr kumimoji="0" lang="es-ES" sz="1400" b="0" i="0" u="none" strike="noStrike" cap="none" normalizeH="0" baseline="0" smtClean="0">
                          <a:ln>
                            <a:noFill/>
                          </a:ln>
                          <a:solidFill>
                            <a:schemeClr val="tx1"/>
                          </a:solidFill>
                          <a:effectLst/>
                          <a:latin typeface="Times New Roman" pitchFamily="18" charset="0"/>
                        </a:rPr>
                        <a:t>o existen trámites directos con usuarios finales</a:t>
                      </a:r>
                      <a:r>
                        <a:rPr kumimoji="0" lang="es-MX" sz="1400" b="0" i="0" u="none" strike="noStrike" cap="none" normalizeH="0" baseline="0" smtClean="0">
                          <a:ln>
                            <a:noFill/>
                          </a:ln>
                          <a:solidFill>
                            <a:schemeClr val="tx1"/>
                          </a:solidFill>
                          <a:effectLst/>
                          <a:latin typeface="Times New Roman" pitchFamily="18" charset="0"/>
                        </a:rPr>
                        <a:t> (Gobiernos Regionales)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6763">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Times New Roman" pitchFamily="18" charset="0"/>
                        </a:rPr>
                        <a:t>Auditoria Interna</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400" b="0" i="0" u="none" strike="noStrike" cap="none" normalizeH="0" baseline="0" smtClean="0">
                          <a:ln>
                            <a:noFill/>
                          </a:ln>
                          <a:solidFill>
                            <a:schemeClr val="tx1"/>
                          </a:solidFill>
                          <a:effectLst/>
                          <a:latin typeface="Times New Roman" pitchFamily="18" charset="0"/>
                        </a:rPr>
                        <a:t> La función se hace a nivel central (Intendencias-Gobernaciones)</a:t>
                      </a:r>
                      <a:endParaRPr kumimoji="0" lang="es-ES" sz="1400" b="0" i="0" u="none" strike="noStrike" cap="none" normalizeH="0" baseline="0" smtClean="0">
                        <a:ln>
                          <a:noFill/>
                        </a:ln>
                        <a:solidFill>
                          <a:schemeClr val="tx1"/>
                        </a:solidFill>
                        <a:effectLst/>
                        <a:latin typeface="Times New Roman" pitchFamily="18" charset="0"/>
                      </a:endParaRPr>
                    </a:p>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400" b="0" i="0" u="none" strike="noStrike" cap="none" normalizeH="0" baseline="0" smtClean="0">
                          <a:ln>
                            <a:noFill/>
                          </a:ln>
                          <a:solidFill>
                            <a:schemeClr val="tx1"/>
                          </a:solidFill>
                          <a:effectLst/>
                          <a:latin typeface="Times New Roman" pitchFamily="18" charset="0"/>
                        </a:rPr>
                        <a:t> Se elimina la función de auditoría del servicio y se reemplaza por Contraloría (SERVIU)</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Times New Roman" pitchFamily="18" charset="0"/>
                        </a:rPr>
                        <a:t>Compromisos de Desconcentración</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400" b="0" i="0" u="none" strike="noStrike" cap="none" normalizeH="0" baseline="0" smtClean="0">
                          <a:ln>
                            <a:noFill/>
                          </a:ln>
                          <a:solidFill>
                            <a:schemeClr val="tx1"/>
                          </a:solidFill>
                          <a:effectLst/>
                          <a:latin typeface="Times New Roman" pitchFamily="18" charset="0"/>
                        </a:rPr>
                        <a:t> Los servicios </a:t>
                      </a:r>
                      <a:r>
                        <a:rPr kumimoji="0" lang="es-ES" sz="1400" b="0" i="0" u="none" strike="noStrike" cap="none" normalizeH="0" baseline="0" smtClean="0">
                          <a:ln>
                            <a:noFill/>
                          </a:ln>
                          <a:solidFill>
                            <a:schemeClr val="tx1"/>
                          </a:solidFill>
                          <a:effectLst/>
                          <a:latin typeface="Times New Roman" pitchFamily="18" charset="0"/>
                        </a:rPr>
                        <a:t>no cuenta</a:t>
                      </a:r>
                      <a:r>
                        <a:rPr kumimoji="0" lang="es-MX" sz="1400" b="0" i="0" u="none" strike="noStrike" cap="none" normalizeH="0" baseline="0" smtClean="0">
                          <a:ln>
                            <a:noFill/>
                          </a:ln>
                          <a:solidFill>
                            <a:schemeClr val="tx1"/>
                          </a:solidFill>
                          <a:effectLst/>
                          <a:latin typeface="Times New Roman" pitchFamily="18" charset="0"/>
                        </a:rPr>
                        <a:t>n</a:t>
                      </a:r>
                      <a:r>
                        <a:rPr kumimoji="0" lang="es-ES" sz="1400" b="0" i="0" u="none" strike="noStrike" cap="none" normalizeH="0" baseline="0" smtClean="0">
                          <a:ln>
                            <a:noFill/>
                          </a:ln>
                          <a:solidFill>
                            <a:schemeClr val="tx1"/>
                          </a:solidFill>
                          <a:effectLst/>
                          <a:latin typeface="Times New Roman" pitchFamily="18" charset="0"/>
                        </a:rPr>
                        <a:t> con Oficinas Regionales, por tanto no tiene</a:t>
                      </a:r>
                      <a:r>
                        <a:rPr kumimoji="0" lang="es-MX" sz="1400" b="0" i="0" u="none" strike="noStrike" cap="none" normalizeH="0" baseline="0" smtClean="0">
                          <a:ln>
                            <a:noFill/>
                          </a:ln>
                          <a:solidFill>
                            <a:schemeClr val="tx1"/>
                          </a:solidFill>
                          <a:effectLst/>
                          <a:latin typeface="Times New Roman" pitchFamily="18" charset="0"/>
                        </a:rPr>
                        <a:t>n</a:t>
                      </a:r>
                      <a:r>
                        <a:rPr kumimoji="0" lang="es-ES" sz="1400" b="0" i="0" u="none" strike="noStrike" cap="none" normalizeH="0" baseline="0" smtClean="0">
                          <a:ln>
                            <a:noFill/>
                          </a:ln>
                          <a:solidFill>
                            <a:schemeClr val="tx1"/>
                          </a:solidFill>
                          <a:effectLst/>
                          <a:latin typeface="Times New Roman" pitchFamily="18" charset="0"/>
                        </a:rPr>
                        <a:t> compromisos de desconcentración</a:t>
                      </a:r>
                      <a:r>
                        <a:rPr kumimoji="0" lang="es-MX" sz="1400" b="0" i="0" u="none" strike="noStrike" cap="none" normalizeH="0" baseline="0" smtClean="0">
                          <a:ln>
                            <a:noFill/>
                          </a:ln>
                          <a:solidFill>
                            <a:schemeClr val="tx1"/>
                          </a:solidFill>
                          <a:effectLst/>
                          <a:latin typeface="Times New Roman" pitchFamily="18" charset="0"/>
                        </a:rPr>
                        <a:t> (Intendencias-Gobernaciones)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Times New Roman" pitchFamily="18" charset="0"/>
                        </a:rPr>
                        <a:t>Administración Financiero - Contable</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400" b="0" i="0" u="none" strike="noStrike" cap="none" normalizeH="0" baseline="0" smtClean="0">
                          <a:ln>
                            <a:noFill/>
                          </a:ln>
                          <a:solidFill>
                            <a:schemeClr val="tx1"/>
                          </a:solidFill>
                          <a:effectLst/>
                          <a:latin typeface="Times New Roman" pitchFamily="18" charset="0"/>
                        </a:rPr>
                        <a:t> Los servicios se excluyen porque el presupuesto se presenta centralizadamente (Intendencias-Gobernaciones)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0-#ppt_w/2"/>
                                          </p:val>
                                        </p:tav>
                                        <p:tav tm="100000">
                                          <p:val>
                                            <p:strVal val="#ppt_x"/>
                                          </p:val>
                                        </p:tav>
                                      </p:tavLst>
                                    </p:anim>
                                    <p:anim calcmode="lin" valueType="num">
                                      <p:cBhvr additive="base">
                                        <p:cTn id="8" dur="500" fill="hold"/>
                                        <p:tgtEl>
                                          <p:spTgt spid="307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3">
                                            <p:txEl>
                                              <p:pRg st="0" end="0"/>
                                            </p:txEl>
                                          </p:spTgt>
                                        </p:tgtEl>
                                        <p:attrNameLst>
                                          <p:attrName>style.visibility</p:attrName>
                                        </p:attrNameLst>
                                      </p:cBhvr>
                                      <p:to>
                                        <p:strVal val="visible"/>
                                      </p:to>
                                    </p:set>
                                    <p:anim calcmode="lin" valueType="num">
                                      <p:cBhvr additive="base">
                                        <p:cTn id="13" dur="500" fill="hold"/>
                                        <p:tgtEl>
                                          <p:spTgt spid="3072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2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23" grpId="0" build="p" bldLvl="3"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34" name="Rectangle 70" descr="Large confetti"/>
          <p:cNvSpPr>
            <a:spLocks noChangeArrowheads="1"/>
          </p:cNvSpPr>
          <p:nvPr/>
        </p:nvSpPr>
        <p:spPr bwMode="auto">
          <a:xfrm>
            <a:off x="1093788" y="284163"/>
            <a:ext cx="7772400" cy="1143000"/>
          </a:xfrm>
          <a:prstGeom prst="rect">
            <a:avLst/>
          </a:prstGeom>
          <a:noFill/>
          <a:ln w="9525">
            <a:noFill/>
            <a:miter lim="800000"/>
            <a:headEnd/>
            <a:tailEnd/>
          </a:ln>
          <a:effectLst/>
        </p:spPr>
        <p:txBody>
          <a:bodyPr anchor="b"/>
          <a:lstStyle/>
          <a:p>
            <a:r>
              <a:rPr lang="es-MX" sz="4000">
                <a:solidFill>
                  <a:schemeClr val="tx2"/>
                </a:solidFill>
              </a:rPr>
              <a:t>Servicios Pendientes</a:t>
            </a:r>
            <a:endParaRPr lang="es-ES" sz="4000">
              <a:solidFill>
                <a:schemeClr val="tx2"/>
              </a:solidFill>
            </a:endParaRPr>
          </a:p>
        </p:txBody>
      </p:sp>
      <p:sp>
        <p:nvSpPr>
          <p:cNvPr id="36935" name="Rectangle 71"/>
          <p:cNvSpPr>
            <a:spLocks noChangeArrowheads="1"/>
          </p:cNvSpPr>
          <p:nvPr/>
        </p:nvSpPr>
        <p:spPr bwMode="auto">
          <a:xfrm>
            <a:off x="914400" y="1600200"/>
            <a:ext cx="7848600" cy="609600"/>
          </a:xfrm>
          <a:prstGeom prst="rect">
            <a:avLst/>
          </a:prstGeom>
          <a:noFill/>
          <a:ln w="9525">
            <a:noFill/>
            <a:miter lim="800000"/>
            <a:headEnd/>
            <a:tailEnd/>
          </a:ln>
          <a:effectLst/>
        </p:spPr>
        <p:txBody>
          <a:bodyPr/>
          <a:lstStyle/>
          <a:p>
            <a:pPr marL="342900" indent="-342900" algn="just">
              <a:spcBef>
                <a:spcPct val="20000"/>
              </a:spcBef>
              <a:buSzPct val="85000"/>
              <a:buFontTx/>
              <a:buBlip>
                <a:blip r:embed="rId2"/>
              </a:buBlip>
            </a:pPr>
            <a:r>
              <a:rPr lang="es-MX" sz="1600"/>
              <a:t>En los Servicios No Desconcentrados, las razones por sistema son:</a:t>
            </a:r>
          </a:p>
          <a:p>
            <a:pPr marL="342900" indent="-342900" algn="just">
              <a:spcBef>
                <a:spcPct val="20000"/>
              </a:spcBef>
              <a:buSzPct val="85000"/>
            </a:pPr>
            <a:endParaRPr lang="es-MX" sz="1600"/>
          </a:p>
          <a:p>
            <a:pPr marL="342900" indent="-342900" algn="just">
              <a:spcBef>
                <a:spcPct val="20000"/>
              </a:spcBef>
              <a:buSzPct val="85000"/>
            </a:pPr>
            <a:endParaRPr lang="es-MX" sz="2800"/>
          </a:p>
          <a:p>
            <a:pPr marL="342900" indent="-342900">
              <a:spcBef>
                <a:spcPct val="20000"/>
              </a:spcBef>
              <a:buSzPct val="85000"/>
            </a:pPr>
            <a:endParaRPr lang="es-MX" sz="2800"/>
          </a:p>
          <a:p>
            <a:pPr marL="742950" lvl="1" indent="-285750">
              <a:spcBef>
                <a:spcPct val="20000"/>
              </a:spcBef>
              <a:buClr>
                <a:schemeClr val="bg2"/>
              </a:buClr>
              <a:buSzPct val="70000"/>
              <a:buFont typeface="Wingdings" pitchFamily="2" charset="2"/>
              <a:buNone/>
            </a:pPr>
            <a:endParaRPr lang="es-MX"/>
          </a:p>
          <a:p>
            <a:pPr marL="342900" indent="-342900">
              <a:spcBef>
                <a:spcPct val="20000"/>
              </a:spcBef>
              <a:buSzPct val="85000"/>
            </a:pPr>
            <a:endParaRPr lang="es-ES" sz="2800"/>
          </a:p>
        </p:txBody>
      </p:sp>
      <p:graphicFrame>
        <p:nvGraphicFramePr>
          <p:cNvPr id="37081" name="Group 217"/>
          <p:cNvGraphicFramePr>
            <a:graphicFrameLocks noGrp="1"/>
          </p:cNvGraphicFramePr>
          <p:nvPr/>
        </p:nvGraphicFramePr>
        <p:xfrm>
          <a:off x="152400" y="1981200"/>
          <a:ext cx="8686800" cy="4572002"/>
        </p:xfrm>
        <a:graphic>
          <a:graphicData uri="http://schemas.openxmlformats.org/drawingml/2006/table">
            <a:tbl>
              <a:tblPr/>
              <a:tblGrid>
                <a:gridCol w="1905000"/>
                <a:gridCol w="6781800"/>
              </a:tblGrid>
              <a:tr h="309563">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1" i="1" u="none" strike="noStrike" cap="none" normalizeH="0" baseline="0" smtClean="0">
                          <a:ln>
                            <a:noFill/>
                          </a:ln>
                          <a:solidFill>
                            <a:schemeClr val="tx1"/>
                          </a:solidFill>
                          <a:effectLst/>
                          <a:latin typeface="Times New Roman" pitchFamily="18" charset="0"/>
                        </a:rPr>
                        <a:t> Sistemas</a:t>
                      </a:r>
                      <a:endParaRPr kumimoji="0" lang="es-ES" sz="12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1" i="1" u="none" strike="noStrike" cap="none" normalizeH="0" baseline="0" smtClean="0">
                          <a:ln>
                            <a:noFill/>
                          </a:ln>
                          <a:solidFill>
                            <a:schemeClr val="tx1"/>
                          </a:solidFill>
                          <a:effectLst/>
                          <a:latin typeface="Times New Roman" pitchFamily="18" charset="0"/>
                        </a:rPr>
                        <a:t>Razones</a:t>
                      </a:r>
                      <a:endParaRPr kumimoji="0" lang="es-ES" sz="12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5350">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Capacitación</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200" b="0" i="0" u="none" strike="noStrike" cap="none" normalizeH="0" baseline="0" smtClean="0">
                          <a:ln>
                            <a:noFill/>
                          </a:ln>
                          <a:solidFill>
                            <a:schemeClr val="tx1"/>
                          </a:solidFill>
                          <a:effectLst/>
                          <a:latin typeface="Times New Roman" pitchFamily="18" charset="0"/>
                        </a:rPr>
                        <a:t> La capacitación de un servicio queda en manos de la Subsecretaría del ramo (Ministerio de Obras Públicas).</a:t>
                      </a:r>
                    </a:p>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200" b="0" i="0" u="none" strike="noStrike" cap="none" normalizeH="0" baseline="0" smtClean="0">
                          <a:ln>
                            <a:noFill/>
                          </a:ln>
                          <a:solidFill>
                            <a:schemeClr val="tx1"/>
                          </a:solidFill>
                          <a:effectLst/>
                          <a:latin typeface="Times New Roman" pitchFamily="18" charset="0"/>
                        </a:rPr>
                        <a:t> El tamaño muy reducido del servicio lo excluye del sistema (Consejo de Rectores del Ministerio de Educación)</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6750">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200" b="0" i="0" u="none" strike="noStrike" cap="none" normalizeH="0" baseline="0" smtClean="0">
                          <a:ln>
                            <a:noFill/>
                          </a:ln>
                          <a:solidFill>
                            <a:schemeClr val="tx1"/>
                          </a:solidFill>
                          <a:effectLst/>
                          <a:latin typeface="Times New Roman" pitchFamily="18" charset="0"/>
                          <a:cs typeface="Arial" charset="0"/>
                        </a:rPr>
                        <a:t>Higiene</a:t>
                      </a:r>
                      <a:r>
                        <a:rPr kumimoji="0" lang="es-MX" sz="1200" b="0" i="0" u="none" strike="noStrike" cap="none" normalizeH="0" baseline="0" smtClean="0">
                          <a:ln>
                            <a:noFill/>
                          </a:ln>
                          <a:solidFill>
                            <a:schemeClr val="tx1"/>
                          </a:solidFill>
                          <a:effectLst/>
                          <a:latin typeface="Times New Roman" pitchFamily="18" charset="0"/>
                          <a:cs typeface="Arial" charset="0"/>
                        </a:rPr>
                        <a:t>-</a:t>
                      </a:r>
                      <a:r>
                        <a:rPr kumimoji="0" lang="es-ES" sz="1200" b="0" i="0" u="none" strike="noStrike" cap="none" normalizeH="0" baseline="0" smtClean="0">
                          <a:ln>
                            <a:noFill/>
                          </a:ln>
                          <a:solidFill>
                            <a:schemeClr val="tx1"/>
                          </a:solidFill>
                          <a:effectLst/>
                          <a:latin typeface="Times New Roman" pitchFamily="18" charset="0"/>
                          <a:cs typeface="Arial" charset="0"/>
                        </a:rPr>
                        <a:t>Seguridad y Mejoramiento Amb</a:t>
                      </a:r>
                      <a:r>
                        <a:rPr kumimoji="0" lang="es-MX" sz="1200" b="0" i="0" u="none" strike="noStrike" cap="none" normalizeH="0" baseline="0" smtClean="0">
                          <a:ln>
                            <a:noFill/>
                          </a:ln>
                          <a:solidFill>
                            <a:schemeClr val="tx1"/>
                          </a:solidFill>
                          <a:effectLst/>
                          <a:latin typeface="Times New Roman" pitchFamily="18" charset="0"/>
                          <a:cs typeface="Arial" charset="0"/>
                        </a:rPr>
                        <a:t>.</a:t>
                      </a:r>
                      <a:r>
                        <a:rPr kumimoji="0" lang="es-ES" sz="1200" b="0" i="0" u="none" strike="noStrike" cap="none" normalizeH="0" baseline="0" smtClean="0">
                          <a:ln>
                            <a:noFill/>
                          </a:ln>
                          <a:solidFill>
                            <a:schemeClr val="tx1"/>
                          </a:solidFill>
                          <a:effectLst/>
                          <a:latin typeface="Times New Roman" pitchFamily="18" charset="0"/>
                          <a:cs typeface="Arial" charset="0"/>
                        </a:rPr>
                        <a:t> Trabajo</a:t>
                      </a:r>
                      <a:r>
                        <a:rPr kumimoji="0" lang="es-ES" sz="12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200" b="0" i="0" u="none" strike="noStrike" cap="none" normalizeH="0" baseline="0" smtClean="0">
                          <a:ln>
                            <a:noFill/>
                          </a:ln>
                          <a:solidFill>
                            <a:schemeClr val="tx1"/>
                          </a:solidFill>
                          <a:effectLst/>
                          <a:latin typeface="Times New Roman" pitchFamily="18" charset="0"/>
                        </a:rPr>
                        <a:t> Tamaño reducido del servicio hace necesario flexibilizar el sistema, permitiendo que participe de Comités Paritarios de instituciones de mayor tamaño con las que comparte dependencias (Consejo de Rectores, Junta de Aeronáutica Civil )</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3763">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OIRS</a:t>
                      </a:r>
                      <a:endParaRPr kumimoji="0" lang="es-ES" sz="1200" b="0" i="0" u="none" strike="noStrike" cap="none" normalizeH="0" baseline="0" smtClean="0">
                        <a:ln>
                          <a:noFill/>
                        </a:ln>
                        <a:solidFill>
                          <a:schemeClr val="tx1"/>
                        </a:solidFill>
                        <a:effectLst/>
                        <a:latin typeface="Times New Roman" pitchFamily="18" charset="0"/>
                      </a:endParaRPr>
                    </a:p>
                    <a:p>
                      <a:pPr marL="0" marR="0" lvl="0" indent="0" algn="just" defTabSz="914400" rtl="0" eaLnBrk="1" fontAlgn="base" latinLnBrk="0" hangingPunct="1">
                        <a:lnSpc>
                          <a:spcPct val="100000"/>
                        </a:lnSpc>
                        <a:spcBef>
                          <a:spcPct val="20000"/>
                        </a:spcBef>
                        <a:spcAft>
                          <a:spcPct val="0"/>
                        </a:spcAft>
                        <a:buClrTx/>
                        <a:buSzPct val="85000"/>
                        <a:buFontTx/>
                        <a:buNone/>
                        <a:tabLst/>
                      </a:pP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200" b="0" i="0" u="none" strike="noStrike" cap="none" normalizeH="0" baseline="0" smtClean="0">
                          <a:ln>
                            <a:noFill/>
                          </a:ln>
                          <a:solidFill>
                            <a:schemeClr val="tx1"/>
                          </a:solidFill>
                          <a:effectLst/>
                          <a:latin typeface="Times New Roman" pitchFamily="18" charset="0"/>
                        </a:rPr>
                        <a:t> Por su tamaño y particularidades, el servicio no puede implementar físicamente la OIRS, pero sí la función (Servicios del MOP, Consejo de Rectores )</a:t>
                      </a:r>
                    </a:p>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200" b="0" i="0" u="none" strike="noStrike" cap="none" normalizeH="0" baseline="0" smtClean="0">
                          <a:ln>
                            <a:noFill/>
                          </a:ln>
                          <a:solidFill>
                            <a:schemeClr val="tx1"/>
                          </a:solidFill>
                          <a:effectLst/>
                          <a:latin typeface="Times New Roman" pitchFamily="18" charset="0"/>
                        </a:rPr>
                        <a:t> Servicios se excluyen porque </a:t>
                      </a:r>
                      <a:r>
                        <a:rPr kumimoji="0" lang="es-ES" sz="1200" b="0" i="0" u="none" strike="noStrike" cap="none" normalizeH="0" baseline="0" smtClean="0">
                          <a:ln>
                            <a:noFill/>
                          </a:ln>
                          <a:solidFill>
                            <a:schemeClr val="tx1"/>
                          </a:solidFill>
                          <a:effectLst/>
                          <a:latin typeface="Times New Roman" pitchFamily="18" charset="0"/>
                        </a:rPr>
                        <a:t>no atiende</a:t>
                      </a:r>
                      <a:r>
                        <a:rPr kumimoji="0" lang="es-MX" sz="1200" b="0" i="0" u="none" strike="noStrike" cap="none" normalizeH="0" baseline="0" smtClean="0">
                          <a:ln>
                            <a:noFill/>
                          </a:ln>
                          <a:solidFill>
                            <a:schemeClr val="tx1"/>
                          </a:solidFill>
                          <a:effectLst/>
                          <a:latin typeface="Times New Roman" pitchFamily="18" charset="0"/>
                        </a:rPr>
                        <a:t>n</a:t>
                      </a:r>
                      <a:r>
                        <a:rPr kumimoji="0" lang="es-ES" sz="1200" b="0" i="0" u="none" strike="noStrike" cap="none" normalizeH="0" baseline="0" smtClean="0">
                          <a:ln>
                            <a:noFill/>
                          </a:ln>
                          <a:solidFill>
                            <a:schemeClr val="tx1"/>
                          </a:solidFill>
                          <a:effectLst/>
                          <a:latin typeface="Times New Roman" pitchFamily="18" charset="0"/>
                        </a:rPr>
                        <a:t> usuarios finales</a:t>
                      </a:r>
                      <a:r>
                        <a:rPr kumimoji="0" lang="es-MX" sz="1200" b="0" i="0" u="none" strike="noStrike" cap="none" normalizeH="0" baseline="0" smtClean="0">
                          <a:ln>
                            <a:noFill/>
                          </a:ln>
                          <a:solidFill>
                            <a:schemeClr val="tx1"/>
                          </a:solidFill>
                          <a:effectLst/>
                          <a:latin typeface="Times New Roman" pitchFamily="18" charset="0"/>
                        </a:rPr>
                        <a:t> (Junta Aeronáutica Civil, Subsecretaría de Minería)</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Simplificación de Trámites</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200" b="0" i="0" u="none" strike="noStrike" cap="none" normalizeH="0" baseline="0" smtClean="0">
                          <a:ln>
                            <a:noFill/>
                          </a:ln>
                          <a:solidFill>
                            <a:schemeClr val="tx1"/>
                          </a:solidFill>
                          <a:effectLst/>
                          <a:latin typeface="Times New Roman" pitchFamily="18" charset="0"/>
                        </a:rPr>
                        <a:t> </a:t>
                      </a:r>
                      <a:r>
                        <a:rPr kumimoji="0" lang="es-ES" sz="1200" b="0" i="0" u="none" strike="noStrike" cap="none" normalizeH="0" baseline="0" smtClean="0">
                          <a:ln>
                            <a:noFill/>
                          </a:ln>
                          <a:solidFill>
                            <a:schemeClr val="tx1"/>
                          </a:solidFill>
                          <a:effectLst/>
                          <a:latin typeface="Times New Roman" pitchFamily="18" charset="0"/>
                        </a:rPr>
                        <a:t>No existen trámites directos con usuarios finales</a:t>
                      </a:r>
                      <a:r>
                        <a:rPr kumimoji="0" lang="es-MX" sz="1200" b="0" i="0" u="none" strike="noStrike" cap="none" normalizeH="0" baseline="0" smtClean="0">
                          <a:ln>
                            <a:noFill/>
                          </a:ln>
                          <a:solidFill>
                            <a:schemeClr val="tx1"/>
                          </a:solidFill>
                          <a:effectLst/>
                          <a:latin typeface="Times New Roman" pitchFamily="18" charset="0"/>
                        </a:rPr>
                        <a:t> (Junta Aeronáutica Civil, Subsecretaría de Minería)</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Auditoria Interna</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200" b="0" i="0" u="none" strike="noStrike" cap="none" normalizeH="0" baseline="0" smtClean="0">
                          <a:ln>
                            <a:noFill/>
                          </a:ln>
                          <a:solidFill>
                            <a:schemeClr val="tx1"/>
                          </a:solidFill>
                          <a:effectLst/>
                          <a:latin typeface="Times New Roman" pitchFamily="18" charset="0"/>
                        </a:rPr>
                        <a:t> Tamaño reducido del servicio hace necesario modificar el sistema, el cual se cumplirá a través del Auditor Ministerial (Consejo de Rectores)</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Compromisos Desconcentración</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200" b="0" i="0" u="none" strike="noStrike" cap="none" normalizeH="0" baseline="0" smtClean="0">
                          <a:ln>
                            <a:noFill/>
                          </a:ln>
                          <a:solidFill>
                            <a:schemeClr val="tx1"/>
                          </a:solidFill>
                          <a:effectLst/>
                          <a:latin typeface="Times New Roman" pitchFamily="18" charset="0"/>
                        </a:rPr>
                        <a:t> </a:t>
                      </a:r>
                      <a:r>
                        <a:rPr kumimoji="0" lang="es-ES" sz="1200" b="0" i="0" u="none" strike="noStrike" cap="none" normalizeH="0" baseline="0" smtClean="0">
                          <a:ln>
                            <a:noFill/>
                          </a:ln>
                          <a:solidFill>
                            <a:schemeClr val="tx1"/>
                          </a:solidFill>
                          <a:effectLst/>
                          <a:latin typeface="Times New Roman" pitchFamily="18" charset="0"/>
                        </a:rPr>
                        <a:t>El Servicio no cuenta con Oficinas Regionales, por tanto no tiene compromisos de desconcentración </a:t>
                      </a:r>
                      <a:r>
                        <a:rPr kumimoji="0" lang="es-MX" sz="1200" b="0" i="0" u="none" strike="noStrike" cap="none" normalizeH="0" baseline="0" smtClean="0">
                          <a:ln>
                            <a:noFill/>
                          </a:ln>
                          <a:solidFill>
                            <a:schemeClr val="tx1"/>
                          </a:solidFill>
                          <a:effectLst/>
                          <a:latin typeface="Times New Roman" pitchFamily="18" charset="0"/>
                        </a:rPr>
                        <a:t>(Junta Aeronáutica Civil, Subsecretaría de Minería, Consejo de Rectores)</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Administración Financiero - Contable</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Char char="•"/>
                        <a:tabLst/>
                      </a:pPr>
                      <a:r>
                        <a:rPr kumimoji="0" lang="es-MX" sz="1200" b="0" i="0" u="none" strike="noStrike" cap="none" normalizeH="0" baseline="0" smtClean="0">
                          <a:ln>
                            <a:noFill/>
                          </a:ln>
                          <a:solidFill>
                            <a:schemeClr val="tx1"/>
                          </a:solidFill>
                          <a:effectLst/>
                          <a:latin typeface="Times New Roman" pitchFamily="18" charset="0"/>
                        </a:rPr>
                        <a:t> Tamaño reducido del servicio hace necesario modificar el sistema, no exigiéndose todos los informes señalados en el Programa Marco (Consejo de Rectores)</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934"/>
                                        </p:tgtEl>
                                        <p:attrNameLst>
                                          <p:attrName>style.visibility</p:attrName>
                                        </p:attrNameLst>
                                      </p:cBhvr>
                                      <p:to>
                                        <p:strVal val="visible"/>
                                      </p:to>
                                    </p:set>
                                    <p:anim calcmode="lin" valueType="num">
                                      <p:cBhvr additive="base">
                                        <p:cTn id="7" dur="500" fill="hold"/>
                                        <p:tgtEl>
                                          <p:spTgt spid="36934"/>
                                        </p:tgtEl>
                                        <p:attrNameLst>
                                          <p:attrName>ppt_x</p:attrName>
                                        </p:attrNameLst>
                                      </p:cBhvr>
                                      <p:tavLst>
                                        <p:tav tm="0">
                                          <p:val>
                                            <p:strVal val="0-#ppt_w/2"/>
                                          </p:val>
                                        </p:tav>
                                        <p:tav tm="100000">
                                          <p:val>
                                            <p:strVal val="#ppt_x"/>
                                          </p:val>
                                        </p:tav>
                                      </p:tavLst>
                                    </p:anim>
                                    <p:anim calcmode="lin" valueType="num">
                                      <p:cBhvr additive="base">
                                        <p:cTn id="8" dur="500" fill="hold"/>
                                        <p:tgtEl>
                                          <p:spTgt spid="369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935">
                                            <p:txEl>
                                              <p:pRg st="0" end="0"/>
                                            </p:txEl>
                                          </p:spTgt>
                                        </p:tgtEl>
                                        <p:attrNameLst>
                                          <p:attrName>style.visibility</p:attrName>
                                        </p:attrNameLst>
                                      </p:cBhvr>
                                      <p:to>
                                        <p:strVal val="visible"/>
                                      </p:to>
                                    </p:set>
                                    <p:anim calcmode="lin" valueType="num">
                                      <p:cBhvr additive="base">
                                        <p:cTn id="13" dur="500" fill="hold"/>
                                        <p:tgtEl>
                                          <p:spTgt spid="369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9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34" grpId="0" autoUpdateAnimBg="0"/>
      <p:bldP spid="36935" grpId="0" build="p" bldLvl="3"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descr="Large confetti"/>
          <p:cNvSpPr>
            <a:spLocks noChangeArrowheads="1"/>
          </p:cNvSpPr>
          <p:nvPr/>
        </p:nvSpPr>
        <p:spPr bwMode="auto">
          <a:xfrm>
            <a:off x="1143000" y="304800"/>
            <a:ext cx="7772400" cy="1143000"/>
          </a:xfrm>
          <a:prstGeom prst="rect">
            <a:avLst/>
          </a:prstGeom>
          <a:noFill/>
          <a:ln w="9525">
            <a:noFill/>
            <a:miter lim="800000"/>
            <a:headEnd/>
            <a:tailEnd/>
          </a:ln>
          <a:effectLst/>
        </p:spPr>
        <p:txBody>
          <a:bodyPr anchor="b"/>
          <a:lstStyle/>
          <a:p>
            <a:r>
              <a:rPr lang="es-MX" sz="4000">
                <a:solidFill>
                  <a:schemeClr val="tx2"/>
                </a:solidFill>
              </a:rPr>
              <a:t>Temario</a:t>
            </a:r>
            <a:endParaRPr lang="es-ES" sz="4000">
              <a:solidFill>
                <a:schemeClr val="tx2"/>
              </a:solidFill>
            </a:endParaRPr>
          </a:p>
        </p:txBody>
      </p:sp>
      <p:sp>
        <p:nvSpPr>
          <p:cNvPr id="34819" name="Rectangle 3"/>
          <p:cNvSpPr>
            <a:spLocks noChangeArrowheads="1"/>
          </p:cNvSpPr>
          <p:nvPr/>
        </p:nvSpPr>
        <p:spPr bwMode="auto">
          <a:xfrm>
            <a:off x="533400" y="2133600"/>
            <a:ext cx="8305800" cy="4419600"/>
          </a:xfrm>
          <a:prstGeom prst="rect">
            <a:avLst/>
          </a:prstGeom>
          <a:noFill/>
          <a:ln w="9525">
            <a:noFill/>
            <a:miter lim="800000"/>
            <a:headEnd/>
            <a:tailEnd/>
          </a:ln>
          <a:effectLst/>
        </p:spPr>
        <p:txBody>
          <a:bodyPr/>
          <a:lstStyle/>
          <a:p>
            <a:pPr marL="1168400" lvl="1" indent="-711200">
              <a:lnSpc>
                <a:spcPct val="90000"/>
              </a:lnSpc>
              <a:spcBef>
                <a:spcPct val="20000"/>
              </a:spcBef>
              <a:buClr>
                <a:schemeClr val="tx1"/>
              </a:buClr>
              <a:buSzPct val="70000"/>
              <a:buFont typeface="Wingdings" pitchFamily="2" charset="2"/>
              <a:buAutoNum type="romanUcPeriod"/>
            </a:pPr>
            <a:r>
              <a:rPr lang="es-MX"/>
              <a:t>Antecedentes Generales: Programa Marco-Servicios que deben realizar PMG</a:t>
            </a:r>
          </a:p>
          <a:p>
            <a:pPr marL="1168400" lvl="1" indent="-711200">
              <a:lnSpc>
                <a:spcPct val="90000"/>
              </a:lnSpc>
              <a:spcBef>
                <a:spcPct val="20000"/>
              </a:spcBef>
              <a:buClr>
                <a:schemeClr val="tx1"/>
              </a:buClr>
              <a:buSzPct val="70000"/>
              <a:buFont typeface="Wingdings" pitchFamily="2" charset="2"/>
              <a:buAutoNum type="romanUcPeriod"/>
            </a:pPr>
            <a:r>
              <a:rPr lang="es-MX"/>
              <a:t>Resultados Parciales</a:t>
            </a:r>
          </a:p>
          <a:p>
            <a:pPr marL="1168400" lvl="1" indent="-711200">
              <a:lnSpc>
                <a:spcPct val="90000"/>
              </a:lnSpc>
              <a:spcBef>
                <a:spcPct val="20000"/>
              </a:spcBef>
              <a:buClr>
                <a:schemeClr val="tx1"/>
              </a:buClr>
              <a:buSzPct val="70000"/>
              <a:buFont typeface="Wingdings" pitchFamily="2" charset="2"/>
              <a:buAutoNum type="romanUcPeriod"/>
            </a:pPr>
            <a:r>
              <a:rPr lang="es-MX"/>
              <a:t>Servicios con Compromisos de Mayor Exigencia- Ejemplos</a:t>
            </a:r>
          </a:p>
          <a:p>
            <a:pPr marL="1168400" lvl="1" indent="-711200">
              <a:lnSpc>
                <a:spcPct val="90000"/>
              </a:lnSpc>
              <a:spcBef>
                <a:spcPct val="20000"/>
              </a:spcBef>
              <a:buClr>
                <a:schemeClr val="tx1"/>
              </a:buClr>
              <a:buSzPct val="70000"/>
              <a:buFont typeface="Wingdings" pitchFamily="2" charset="2"/>
              <a:buAutoNum type="romanUcPeriod"/>
            </a:pPr>
            <a:r>
              <a:rPr lang="es-MX"/>
              <a:t>Servicios con Compromisos de Menor Exigencia- Ejemplos</a:t>
            </a:r>
          </a:p>
          <a:p>
            <a:pPr marL="1168400" lvl="1" indent="-711200">
              <a:lnSpc>
                <a:spcPct val="90000"/>
              </a:lnSpc>
              <a:spcBef>
                <a:spcPct val="20000"/>
              </a:spcBef>
              <a:buClr>
                <a:schemeClr val="tx1"/>
              </a:buClr>
              <a:buSzPct val="70000"/>
              <a:buFont typeface="Wingdings" pitchFamily="2" charset="2"/>
              <a:buAutoNum type="romanUcPeriod"/>
            </a:pPr>
            <a:r>
              <a:rPr lang="es-MX"/>
              <a:t>Casos Especiales</a:t>
            </a:r>
          </a:p>
          <a:p>
            <a:pPr marL="1168400" lvl="1" indent="-711200">
              <a:lnSpc>
                <a:spcPct val="90000"/>
              </a:lnSpc>
              <a:spcBef>
                <a:spcPct val="20000"/>
              </a:spcBef>
              <a:buClr>
                <a:schemeClr val="tx1"/>
              </a:buClr>
              <a:buSzPct val="70000"/>
              <a:buFont typeface="Wingdings" pitchFamily="2" charset="2"/>
              <a:buAutoNum type="romanUcPeriod"/>
            </a:pPr>
            <a:r>
              <a:rPr lang="es-MX"/>
              <a:t>Modificaciones a Sistemas</a:t>
            </a:r>
          </a:p>
          <a:p>
            <a:pPr marL="1168400" lvl="1" indent="-711200">
              <a:lnSpc>
                <a:spcPct val="90000"/>
              </a:lnSpc>
              <a:spcBef>
                <a:spcPct val="20000"/>
              </a:spcBef>
              <a:buClr>
                <a:schemeClr val="tx1"/>
              </a:buClr>
              <a:buSzPct val="70000"/>
              <a:buFont typeface="Wingdings" pitchFamily="2" charset="2"/>
              <a:buAutoNum type="romanUcPeriod"/>
            </a:pPr>
            <a:r>
              <a:rPr lang="es-MX"/>
              <a:t>Excepciones a Sistemas</a:t>
            </a:r>
          </a:p>
          <a:p>
            <a:pPr marL="1168400" lvl="1" indent="-711200">
              <a:lnSpc>
                <a:spcPct val="90000"/>
              </a:lnSpc>
              <a:spcBef>
                <a:spcPct val="20000"/>
              </a:spcBef>
              <a:buClr>
                <a:schemeClr val="tx1"/>
              </a:buClr>
              <a:buSzPct val="70000"/>
              <a:buFont typeface="Wingdings" pitchFamily="2" charset="2"/>
              <a:buAutoNum type="romanUcPeriod"/>
            </a:pPr>
            <a:r>
              <a:rPr lang="es-MX"/>
              <a:t>Servicios Pendientes</a:t>
            </a:r>
          </a:p>
          <a:p>
            <a:pPr marL="1168400" lvl="1" indent="-711200">
              <a:lnSpc>
                <a:spcPct val="90000"/>
              </a:lnSpc>
              <a:spcBef>
                <a:spcPct val="20000"/>
              </a:spcBef>
              <a:buClr>
                <a:schemeClr val="tx1"/>
              </a:buClr>
              <a:buSzPct val="70000"/>
              <a:buFont typeface="Wingdings" pitchFamily="2" charset="2"/>
              <a:buNone/>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0-#ppt_w/2"/>
                                          </p:val>
                                        </p:tav>
                                        <p:tav tm="100000">
                                          <p:val>
                                            <p:strVal val="#ppt_x"/>
                                          </p:val>
                                        </p:tav>
                                      </p:tavLst>
                                    </p:anim>
                                    <p:anim calcmode="lin" valueType="num">
                                      <p:cBhvr additive="base">
                                        <p:cTn id="8" dur="500" fill="hold"/>
                                        <p:tgtEl>
                                          <p:spTgt spid="348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4819">
                                            <p:txEl>
                                              <p:pRg st="0" end="0"/>
                                            </p:txEl>
                                          </p:spTgt>
                                        </p:tgtEl>
                                        <p:attrNameLst>
                                          <p:attrName>style.visibility</p:attrName>
                                        </p:attrNameLst>
                                      </p:cBhvr>
                                      <p:to>
                                        <p:strVal val="visible"/>
                                      </p:to>
                                    </p:set>
                                    <p:animEffect transition="in" filter="blinds(horizontal)">
                                      <p:cBhvr>
                                        <p:cTn id="13" dur="500"/>
                                        <p:tgtEl>
                                          <p:spTgt spid="34819">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4819">
                                            <p:txEl>
                                              <p:pRg st="1" end="1"/>
                                            </p:txEl>
                                          </p:spTgt>
                                        </p:tgtEl>
                                        <p:attrNameLst>
                                          <p:attrName>style.visibility</p:attrName>
                                        </p:attrNameLst>
                                      </p:cBhvr>
                                      <p:to>
                                        <p:strVal val="visible"/>
                                      </p:to>
                                    </p:set>
                                    <p:animEffect transition="in" filter="blinds(horizontal)">
                                      <p:cBhvr>
                                        <p:cTn id="16" dur="500"/>
                                        <p:tgtEl>
                                          <p:spTgt spid="34819">
                                            <p:txEl>
                                              <p:pRg st="1" end="1"/>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4819">
                                            <p:txEl>
                                              <p:pRg st="2" end="2"/>
                                            </p:txEl>
                                          </p:spTgt>
                                        </p:tgtEl>
                                        <p:attrNameLst>
                                          <p:attrName>style.visibility</p:attrName>
                                        </p:attrNameLst>
                                      </p:cBhvr>
                                      <p:to>
                                        <p:strVal val="visible"/>
                                      </p:to>
                                    </p:set>
                                    <p:animEffect transition="in" filter="blinds(horizontal)">
                                      <p:cBhvr>
                                        <p:cTn id="19" dur="500"/>
                                        <p:tgtEl>
                                          <p:spTgt spid="34819">
                                            <p:txEl>
                                              <p:pRg st="2" end="2"/>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4819">
                                            <p:txEl>
                                              <p:pRg st="3" end="3"/>
                                            </p:txEl>
                                          </p:spTgt>
                                        </p:tgtEl>
                                        <p:attrNameLst>
                                          <p:attrName>style.visibility</p:attrName>
                                        </p:attrNameLst>
                                      </p:cBhvr>
                                      <p:to>
                                        <p:strVal val="visible"/>
                                      </p:to>
                                    </p:set>
                                    <p:animEffect transition="in" filter="blinds(horizontal)">
                                      <p:cBhvr>
                                        <p:cTn id="22" dur="500"/>
                                        <p:tgtEl>
                                          <p:spTgt spid="34819">
                                            <p:txEl>
                                              <p:pRg st="3" end="3"/>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4819">
                                            <p:txEl>
                                              <p:pRg st="4" end="4"/>
                                            </p:txEl>
                                          </p:spTgt>
                                        </p:tgtEl>
                                        <p:attrNameLst>
                                          <p:attrName>style.visibility</p:attrName>
                                        </p:attrNameLst>
                                      </p:cBhvr>
                                      <p:to>
                                        <p:strVal val="visible"/>
                                      </p:to>
                                    </p:set>
                                    <p:animEffect transition="in" filter="blinds(horizontal)">
                                      <p:cBhvr>
                                        <p:cTn id="25" dur="500"/>
                                        <p:tgtEl>
                                          <p:spTgt spid="34819">
                                            <p:txEl>
                                              <p:pRg st="4" end="4"/>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4819">
                                            <p:txEl>
                                              <p:pRg st="5" end="5"/>
                                            </p:txEl>
                                          </p:spTgt>
                                        </p:tgtEl>
                                        <p:attrNameLst>
                                          <p:attrName>style.visibility</p:attrName>
                                        </p:attrNameLst>
                                      </p:cBhvr>
                                      <p:to>
                                        <p:strVal val="visible"/>
                                      </p:to>
                                    </p:set>
                                    <p:animEffect transition="in" filter="blinds(horizontal)">
                                      <p:cBhvr>
                                        <p:cTn id="28" dur="500"/>
                                        <p:tgtEl>
                                          <p:spTgt spid="34819">
                                            <p:txEl>
                                              <p:pRg st="5" end="5"/>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4819">
                                            <p:txEl>
                                              <p:pRg st="6" end="6"/>
                                            </p:txEl>
                                          </p:spTgt>
                                        </p:tgtEl>
                                        <p:attrNameLst>
                                          <p:attrName>style.visibility</p:attrName>
                                        </p:attrNameLst>
                                      </p:cBhvr>
                                      <p:to>
                                        <p:strVal val="visible"/>
                                      </p:to>
                                    </p:set>
                                    <p:animEffect transition="in" filter="blinds(horizontal)">
                                      <p:cBhvr>
                                        <p:cTn id="31" dur="500"/>
                                        <p:tgtEl>
                                          <p:spTgt spid="34819">
                                            <p:txEl>
                                              <p:pRg st="6" end="6"/>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4819">
                                            <p:txEl>
                                              <p:pRg st="7" end="7"/>
                                            </p:txEl>
                                          </p:spTgt>
                                        </p:tgtEl>
                                        <p:attrNameLst>
                                          <p:attrName>style.visibility</p:attrName>
                                        </p:attrNameLst>
                                      </p:cBhvr>
                                      <p:to>
                                        <p:strVal val="visible"/>
                                      </p:to>
                                    </p:set>
                                    <p:animEffect transition="in" filter="blinds(horizontal)">
                                      <p:cBhvr>
                                        <p:cTn id="34" dur="500"/>
                                        <p:tgtEl>
                                          <p:spTgt spid="348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2" name="Object 2"/>
          <p:cNvGraphicFramePr>
            <a:graphicFrameLocks noChangeAspect="1"/>
          </p:cNvGraphicFramePr>
          <p:nvPr/>
        </p:nvGraphicFramePr>
        <p:xfrm>
          <a:off x="1066800" y="1981200"/>
          <a:ext cx="7010400" cy="3810000"/>
        </p:xfrm>
        <a:graphic>
          <a:graphicData uri="http://schemas.openxmlformats.org/presentationml/2006/ole">
            <p:oleObj spid="_x0000_s61442" name="Gráfico" r:id="rId3" imgW="4743688" imgH="2486263" progId="Excel.Chart.8">
              <p:embed/>
            </p:oleObj>
          </a:graphicData>
        </a:graphic>
      </p:graphicFrame>
      <p:sp>
        <p:nvSpPr>
          <p:cNvPr id="61443" name="Rectangle 3"/>
          <p:cNvSpPr>
            <a:spLocks noChangeArrowheads="1"/>
          </p:cNvSpPr>
          <p:nvPr/>
        </p:nvSpPr>
        <p:spPr bwMode="auto">
          <a:xfrm>
            <a:off x="1752600" y="228600"/>
            <a:ext cx="6629400" cy="701675"/>
          </a:xfrm>
          <a:prstGeom prst="rect">
            <a:avLst/>
          </a:prstGeom>
          <a:noFill/>
          <a:ln w="9525">
            <a:noFill/>
            <a:miter lim="800000"/>
            <a:headEnd/>
            <a:tailEnd/>
          </a:ln>
          <a:effectLst/>
        </p:spPr>
        <p:txBody>
          <a:bodyPr>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466" name="Object 2"/>
          <p:cNvGraphicFramePr>
            <a:graphicFrameLocks noChangeAspect="1"/>
          </p:cNvGraphicFramePr>
          <p:nvPr/>
        </p:nvGraphicFramePr>
        <p:xfrm>
          <a:off x="1143000" y="2185988"/>
          <a:ext cx="6705600" cy="3605212"/>
        </p:xfrm>
        <a:graphic>
          <a:graphicData uri="http://schemas.openxmlformats.org/presentationml/2006/ole">
            <p:oleObj spid="_x0000_s62466" name="Gráfico" r:id="rId3" imgW="4743688" imgH="2486263" progId="Excel.Chart.8">
              <p:embed/>
            </p:oleObj>
          </a:graphicData>
        </a:graphic>
      </p:graphicFrame>
      <p:sp>
        <p:nvSpPr>
          <p:cNvPr id="62467" name="Rectangle 3"/>
          <p:cNvSpPr>
            <a:spLocks noChangeArrowheads="1"/>
          </p:cNvSpPr>
          <p:nvPr/>
        </p:nvSpPr>
        <p:spPr bwMode="auto">
          <a:xfrm>
            <a:off x="1905000" y="457200"/>
            <a:ext cx="4757738" cy="701675"/>
          </a:xfrm>
          <a:prstGeom prst="rect">
            <a:avLst/>
          </a:prstGeom>
          <a:noFill/>
          <a:ln w="9525">
            <a:noFill/>
            <a:miter lim="800000"/>
            <a:headEnd/>
            <a:tailEnd/>
          </a:ln>
          <a:effectLst/>
        </p:spPr>
        <p:txBody>
          <a:bodyPr wrap="none">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490" name="Object 2"/>
          <p:cNvGraphicFramePr>
            <a:graphicFrameLocks noChangeAspect="1"/>
          </p:cNvGraphicFramePr>
          <p:nvPr/>
        </p:nvGraphicFramePr>
        <p:xfrm>
          <a:off x="1143000" y="2185988"/>
          <a:ext cx="6705600" cy="3605212"/>
        </p:xfrm>
        <a:graphic>
          <a:graphicData uri="http://schemas.openxmlformats.org/presentationml/2006/ole">
            <p:oleObj spid="_x0000_s63490" name="Gráfico" r:id="rId3" imgW="4743688" imgH="2486263" progId="Excel.Chart.8">
              <p:embed/>
            </p:oleObj>
          </a:graphicData>
        </a:graphic>
      </p:graphicFrame>
      <p:sp>
        <p:nvSpPr>
          <p:cNvPr id="63491" name="Rectangle 3"/>
          <p:cNvSpPr>
            <a:spLocks noChangeArrowheads="1"/>
          </p:cNvSpPr>
          <p:nvPr/>
        </p:nvSpPr>
        <p:spPr bwMode="auto">
          <a:xfrm>
            <a:off x="1981200" y="457200"/>
            <a:ext cx="4757738" cy="701675"/>
          </a:xfrm>
          <a:prstGeom prst="rect">
            <a:avLst/>
          </a:prstGeom>
          <a:noFill/>
          <a:ln w="9525">
            <a:noFill/>
            <a:miter lim="800000"/>
            <a:headEnd/>
            <a:tailEnd/>
          </a:ln>
          <a:effectLst/>
        </p:spPr>
        <p:txBody>
          <a:bodyPr wrap="none">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514" name="Object 2"/>
          <p:cNvGraphicFramePr>
            <a:graphicFrameLocks noChangeAspect="1"/>
          </p:cNvGraphicFramePr>
          <p:nvPr/>
        </p:nvGraphicFramePr>
        <p:xfrm>
          <a:off x="1219200" y="2185988"/>
          <a:ext cx="6705600" cy="3529012"/>
        </p:xfrm>
        <a:graphic>
          <a:graphicData uri="http://schemas.openxmlformats.org/presentationml/2006/ole">
            <p:oleObj spid="_x0000_s64514" name="Gráfico" r:id="rId3" imgW="4743688" imgH="2486263" progId="Excel.Chart.8">
              <p:embed/>
            </p:oleObj>
          </a:graphicData>
        </a:graphic>
      </p:graphicFrame>
      <p:sp>
        <p:nvSpPr>
          <p:cNvPr id="64515" name="Rectangle 3"/>
          <p:cNvSpPr>
            <a:spLocks noChangeArrowheads="1"/>
          </p:cNvSpPr>
          <p:nvPr/>
        </p:nvSpPr>
        <p:spPr bwMode="auto">
          <a:xfrm>
            <a:off x="1828800" y="457200"/>
            <a:ext cx="4757738" cy="701675"/>
          </a:xfrm>
          <a:prstGeom prst="rect">
            <a:avLst/>
          </a:prstGeom>
          <a:noFill/>
          <a:ln w="9525">
            <a:noFill/>
            <a:miter lim="800000"/>
            <a:headEnd/>
            <a:tailEnd/>
          </a:ln>
          <a:effectLst/>
        </p:spPr>
        <p:txBody>
          <a:bodyPr wrap="none">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538" name="Object 2"/>
          <p:cNvGraphicFramePr>
            <a:graphicFrameLocks noChangeAspect="1"/>
          </p:cNvGraphicFramePr>
          <p:nvPr/>
        </p:nvGraphicFramePr>
        <p:xfrm>
          <a:off x="1219200" y="2185988"/>
          <a:ext cx="6705600" cy="3529012"/>
        </p:xfrm>
        <a:graphic>
          <a:graphicData uri="http://schemas.openxmlformats.org/presentationml/2006/ole">
            <p:oleObj spid="_x0000_s65538" name="Gráfico" r:id="rId3" imgW="4743688" imgH="2486263" progId="Excel.Chart.8">
              <p:embed/>
            </p:oleObj>
          </a:graphicData>
        </a:graphic>
      </p:graphicFrame>
      <p:sp>
        <p:nvSpPr>
          <p:cNvPr id="65539" name="Rectangle 3"/>
          <p:cNvSpPr>
            <a:spLocks noChangeArrowheads="1"/>
          </p:cNvSpPr>
          <p:nvPr/>
        </p:nvSpPr>
        <p:spPr bwMode="auto">
          <a:xfrm>
            <a:off x="1905000" y="457200"/>
            <a:ext cx="4757738" cy="701675"/>
          </a:xfrm>
          <a:prstGeom prst="rect">
            <a:avLst/>
          </a:prstGeom>
          <a:noFill/>
          <a:ln w="9525">
            <a:noFill/>
            <a:miter lim="800000"/>
            <a:headEnd/>
            <a:tailEnd/>
          </a:ln>
          <a:effectLst/>
        </p:spPr>
        <p:txBody>
          <a:bodyPr wrap="none">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562" name="Object 2"/>
          <p:cNvGraphicFramePr>
            <a:graphicFrameLocks noChangeAspect="1"/>
          </p:cNvGraphicFramePr>
          <p:nvPr/>
        </p:nvGraphicFramePr>
        <p:xfrm>
          <a:off x="1143000" y="2209800"/>
          <a:ext cx="6705600" cy="3657600"/>
        </p:xfrm>
        <a:graphic>
          <a:graphicData uri="http://schemas.openxmlformats.org/presentationml/2006/ole">
            <p:oleObj spid="_x0000_s66562" name="Gráfico" r:id="rId3" imgW="4743688" imgH="2486263" progId="Excel.Chart.8">
              <p:embed/>
            </p:oleObj>
          </a:graphicData>
        </a:graphic>
      </p:graphicFrame>
      <p:sp>
        <p:nvSpPr>
          <p:cNvPr id="66563" name="Rectangle 3"/>
          <p:cNvSpPr>
            <a:spLocks noChangeArrowheads="1"/>
          </p:cNvSpPr>
          <p:nvPr/>
        </p:nvSpPr>
        <p:spPr bwMode="auto">
          <a:xfrm>
            <a:off x="1981200" y="533400"/>
            <a:ext cx="4757738" cy="701675"/>
          </a:xfrm>
          <a:prstGeom prst="rect">
            <a:avLst/>
          </a:prstGeom>
          <a:noFill/>
          <a:ln w="9525">
            <a:noFill/>
            <a:miter lim="800000"/>
            <a:headEnd/>
            <a:tailEnd/>
          </a:ln>
          <a:effectLst/>
        </p:spPr>
        <p:txBody>
          <a:bodyPr wrap="none">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7586" name="Object 2"/>
          <p:cNvGraphicFramePr>
            <a:graphicFrameLocks noChangeAspect="1"/>
          </p:cNvGraphicFramePr>
          <p:nvPr/>
        </p:nvGraphicFramePr>
        <p:xfrm>
          <a:off x="1143000" y="2185988"/>
          <a:ext cx="6705600" cy="3529012"/>
        </p:xfrm>
        <a:graphic>
          <a:graphicData uri="http://schemas.openxmlformats.org/presentationml/2006/ole">
            <p:oleObj spid="_x0000_s67586" name="Gráfico" r:id="rId3" imgW="4743688" imgH="2486263" progId="Excel.Chart.8">
              <p:embed/>
            </p:oleObj>
          </a:graphicData>
        </a:graphic>
      </p:graphicFrame>
      <p:sp>
        <p:nvSpPr>
          <p:cNvPr id="67587" name="Rectangle 3"/>
          <p:cNvSpPr>
            <a:spLocks noChangeArrowheads="1"/>
          </p:cNvSpPr>
          <p:nvPr/>
        </p:nvSpPr>
        <p:spPr bwMode="auto">
          <a:xfrm>
            <a:off x="1828800" y="533400"/>
            <a:ext cx="4757738" cy="701675"/>
          </a:xfrm>
          <a:prstGeom prst="rect">
            <a:avLst/>
          </a:prstGeom>
          <a:noFill/>
          <a:ln w="9525">
            <a:noFill/>
            <a:miter lim="800000"/>
            <a:headEnd/>
            <a:tailEnd/>
          </a:ln>
          <a:effectLst/>
        </p:spPr>
        <p:txBody>
          <a:bodyPr wrap="none">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610" name="Object 2"/>
          <p:cNvGraphicFramePr>
            <a:graphicFrameLocks noChangeAspect="1"/>
          </p:cNvGraphicFramePr>
          <p:nvPr/>
        </p:nvGraphicFramePr>
        <p:xfrm>
          <a:off x="1066800" y="2185988"/>
          <a:ext cx="6934200" cy="3452812"/>
        </p:xfrm>
        <a:graphic>
          <a:graphicData uri="http://schemas.openxmlformats.org/presentationml/2006/ole">
            <p:oleObj spid="_x0000_s68610" name="Gráfico" r:id="rId3" imgW="4743688" imgH="2486263" progId="Excel.Chart.8">
              <p:embed/>
            </p:oleObj>
          </a:graphicData>
        </a:graphic>
      </p:graphicFrame>
      <p:sp>
        <p:nvSpPr>
          <p:cNvPr id="68611" name="Rectangle 3"/>
          <p:cNvSpPr>
            <a:spLocks noChangeArrowheads="1"/>
          </p:cNvSpPr>
          <p:nvPr/>
        </p:nvSpPr>
        <p:spPr bwMode="auto">
          <a:xfrm>
            <a:off x="1752600" y="457200"/>
            <a:ext cx="4757738" cy="701675"/>
          </a:xfrm>
          <a:prstGeom prst="rect">
            <a:avLst/>
          </a:prstGeom>
          <a:noFill/>
          <a:ln w="9525">
            <a:noFill/>
            <a:miter lim="800000"/>
            <a:headEnd/>
            <a:tailEnd/>
          </a:ln>
          <a:effectLst/>
        </p:spPr>
        <p:txBody>
          <a:bodyPr wrap="none">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9634" name="Object 2"/>
          <p:cNvGraphicFramePr>
            <a:graphicFrameLocks noChangeAspect="1"/>
          </p:cNvGraphicFramePr>
          <p:nvPr/>
        </p:nvGraphicFramePr>
        <p:xfrm>
          <a:off x="1143000" y="2185988"/>
          <a:ext cx="6934200" cy="3605212"/>
        </p:xfrm>
        <a:graphic>
          <a:graphicData uri="http://schemas.openxmlformats.org/presentationml/2006/ole">
            <p:oleObj spid="_x0000_s69634" name="Gráfico" r:id="rId3" imgW="4743688" imgH="2486263" progId="Excel.Chart.8">
              <p:embed/>
            </p:oleObj>
          </a:graphicData>
        </a:graphic>
      </p:graphicFrame>
      <p:sp>
        <p:nvSpPr>
          <p:cNvPr id="69635" name="Rectangle 3"/>
          <p:cNvSpPr>
            <a:spLocks noChangeArrowheads="1"/>
          </p:cNvSpPr>
          <p:nvPr/>
        </p:nvSpPr>
        <p:spPr bwMode="auto">
          <a:xfrm>
            <a:off x="1828800" y="533400"/>
            <a:ext cx="4757738" cy="701675"/>
          </a:xfrm>
          <a:prstGeom prst="rect">
            <a:avLst/>
          </a:prstGeom>
          <a:noFill/>
          <a:ln w="9525">
            <a:noFill/>
            <a:miter lim="800000"/>
            <a:headEnd/>
            <a:tailEnd/>
          </a:ln>
          <a:effectLst/>
        </p:spPr>
        <p:txBody>
          <a:bodyPr wrap="none">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658" name="Object 2"/>
          <p:cNvGraphicFramePr>
            <a:graphicFrameLocks noChangeAspect="1"/>
          </p:cNvGraphicFramePr>
          <p:nvPr/>
        </p:nvGraphicFramePr>
        <p:xfrm>
          <a:off x="990600" y="2185988"/>
          <a:ext cx="7010400" cy="3605212"/>
        </p:xfrm>
        <a:graphic>
          <a:graphicData uri="http://schemas.openxmlformats.org/presentationml/2006/ole">
            <p:oleObj spid="_x0000_s70658" name="Gráfico" r:id="rId3" imgW="4743688" imgH="2486263" progId="Excel.Chart.8">
              <p:embed/>
            </p:oleObj>
          </a:graphicData>
        </a:graphic>
      </p:graphicFrame>
      <p:sp>
        <p:nvSpPr>
          <p:cNvPr id="70659" name="Rectangle 3"/>
          <p:cNvSpPr>
            <a:spLocks noChangeArrowheads="1"/>
          </p:cNvSpPr>
          <p:nvPr/>
        </p:nvSpPr>
        <p:spPr bwMode="auto">
          <a:xfrm>
            <a:off x="1981200" y="457200"/>
            <a:ext cx="4757738" cy="701675"/>
          </a:xfrm>
          <a:prstGeom prst="rect">
            <a:avLst/>
          </a:prstGeom>
          <a:noFill/>
          <a:ln w="9525">
            <a:noFill/>
            <a:miter lim="800000"/>
            <a:headEnd/>
            <a:tailEnd/>
          </a:ln>
          <a:effectLst/>
        </p:spPr>
        <p:txBody>
          <a:bodyPr wrap="none">
            <a:spAutoFit/>
          </a:bodyPr>
          <a:lstStyle/>
          <a:p>
            <a:r>
              <a:rPr lang="es-MX" sz="4000">
                <a:solidFill>
                  <a:schemeClr val="tx2"/>
                </a:solidFill>
              </a:rPr>
              <a:t>Ministerio del Trabajo</a:t>
            </a:r>
            <a:endParaRPr lang="es-ES" sz="4000">
              <a:solidFill>
                <a:schemeClr val="tx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819" name="Group 51"/>
          <p:cNvGraphicFramePr>
            <a:graphicFrameLocks noGrp="1"/>
          </p:cNvGraphicFramePr>
          <p:nvPr/>
        </p:nvGraphicFramePr>
        <p:xfrm>
          <a:off x="304800" y="1676400"/>
          <a:ext cx="8610600" cy="4787266"/>
        </p:xfrm>
        <a:graphic>
          <a:graphicData uri="http://schemas.openxmlformats.org/drawingml/2006/table">
            <a:tbl>
              <a:tblPr/>
              <a:tblGrid>
                <a:gridCol w="3092450"/>
                <a:gridCol w="5518150"/>
              </a:tblGrid>
              <a:tr h="295275">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600" b="1" i="0" u="none" strike="noStrike" cap="none" normalizeH="0" baseline="0" smtClean="0">
                          <a:ln>
                            <a:noFill/>
                          </a:ln>
                          <a:solidFill>
                            <a:schemeClr val="tx1"/>
                          </a:solidFill>
                          <a:effectLst/>
                          <a:latin typeface="Times New Roman" pitchFamily="18" charset="0"/>
                        </a:rPr>
                        <a:t>AREAS</a:t>
                      </a:r>
                      <a:endParaRPr kumimoji="0" lang="es-ES" sz="16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600" b="1" i="0" u="none" strike="noStrike" cap="none" normalizeH="0" baseline="0" smtClean="0">
                          <a:ln>
                            <a:noFill/>
                          </a:ln>
                          <a:solidFill>
                            <a:schemeClr val="tx1"/>
                          </a:solidFill>
                          <a:effectLst/>
                          <a:latin typeface="Times New Roman" pitchFamily="18" charset="0"/>
                        </a:rPr>
                        <a:t>SISTEMAS</a:t>
                      </a:r>
                      <a:endParaRPr kumimoji="0" lang="es-ES" sz="16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rowSpan="3">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RECURSOS</a:t>
                      </a:r>
                    </a:p>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HUMANOS</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MX" sz="1600" b="0" i="0" u="none" strike="noStrike" cap="none" normalizeH="0" baseline="0" smtClean="0">
                          <a:ln>
                            <a:noFill/>
                          </a:ln>
                          <a:solidFill>
                            <a:schemeClr val="tx1"/>
                          </a:solidFill>
                          <a:effectLst/>
                          <a:latin typeface="Times New Roman" pitchFamily="18" charset="0"/>
                        </a:rPr>
                        <a:t>Capacitación</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vMerge="1">
                  <a:txBody>
                    <a:bodyPr/>
                    <a:lstStyle/>
                    <a:p>
                      <a:endParaRPr lang="es-ES"/>
                    </a:p>
                  </a:txBody>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Arial" charset="0"/>
                        </a:rPr>
                        <a:t>Higiene y Seguridad y Mejoramiento de Ambientes de Trabajo</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7500">
                <a:tc vMerge="1">
                  <a:txBody>
                    <a:bodyPr/>
                    <a:lstStyle/>
                    <a:p>
                      <a:endParaRPr lang="es-ES"/>
                    </a:p>
                  </a:txBody>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Arial" charset="0"/>
                        </a:rPr>
                        <a:t>Evaluación de Desempeño</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6575">
                <a:tc rowSpan="2">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ATENCIÓN A USUARIOS</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Arial" charset="0"/>
                        </a:rPr>
                        <a:t>Oficinas de Información, Reclamos y Sugerencias, OIRS</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7500">
                <a:tc vMerge="1">
                  <a:txBody>
                    <a:bodyPr/>
                    <a:lstStyle/>
                    <a:p>
                      <a:endParaRPr lang="es-ES"/>
                    </a:p>
                  </a:txBody>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Arial" charset="0"/>
                        </a:rPr>
                        <a:t>Simplificación de Trámites</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81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PLANIFICACIÓN/ CONTROL DE GESTION</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Arial" charset="0"/>
                        </a:rPr>
                        <a:t>Planificación / Control de Gestión</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750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AUDITORIA INTERNA</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Arial" charset="0"/>
                        </a:rPr>
                        <a:t>Auditoria Interna</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81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DESCONCENTRACION</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Arial" charset="0"/>
                        </a:rPr>
                        <a:t>Compromisos de Desconcentración 2000-2002 (CD2000-2002) y compromisos adicionales</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8163">
                <a:tc rowSpan="2">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ADMINISTRACIÓN FINANCIERA</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Arial" charset="0"/>
                        </a:rPr>
                        <a:t>Sistema de Compras y Contrataciones del Sector Público</a:t>
                      </a:r>
                      <a:r>
                        <a:rPr kumimoji="0" lang="es-ES" sz="16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vMerge="1">
                  <a:txBody>
                    <a:bodyPr/>
                    <a:lstStyle/>
                    <a:p>
                      <a:endParaRPr lang="es-ES"/>
                    </a:p>
                  </a:txBody>
                  <a:tcPr/>
                </a:tc>
                <a:tc>
                  <a:txBody>
                    <a:bodyPr/>
                    <a:lstStyle/>
                    <a:p>
                      <a:pPr marL="0" marR="0" lvl="0" indent="0" algn="just" defTabSz="914400" rtl="0" eaLnBrk="1" fontAlgn="base" latinLnBrk="0" hangingPunct="1">
                        <a:lnSpc>
                          <a:spcPct val="100000"/>
                        </a:lnSpc>
                        <a:spcBef>
                          <a:spcPct val="20000"/>
                        </a:spcBef>
                        <a:spcAft>
                          <a:spcPct val="0"/>
                        </a:spcAft>
                        <a:buClrTx/>
                        <a:buSzPct val="85000"/>
                        <a:buFontTx/>
                        <a:buNone/>
                        <a:tabLst/>
                      </a:pPr>
                      <a:r>
                        <a:rPr kumimoji="0" lang="es-ES" sz="1600" b="0" i="0" u="none" strike="noStrike" cap="none" normalizeH="0" baseline="0" smtClean="0">
                          <a:ln>
                            <a:noFill/>
                          </a:ln>
                          <a:solidFill>
                            <a:schemeClr val="tx1"/>
                          </a:solidFill>
                          <a:effectLst/>
                          <a:latin typeface="Times New Roman" pitchFamily="18" charset="0"/>
                          <a:cs typeface="Arial" charset="0"/>
                        </a:rPr>
                        <a:t>Administración Financiero-Contable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2811" name="Rectangle 43" descr="Large confetti"/>
          <p:cNvSpPr>
            <a:spLocks noChangeArrowheads="1"/>
          </p:cNvSpPr>
          <p:nvPr/>
        </p:nvSpPr>
        <p:spPr bwMode="auto">
          <a:xfrm>
            <a:off x="1295400" y="228600"/>
            <a:ext cx="7391400" cy="1143000"/>
          </a:xfrm>
          <a:prstGeom prst="rect">
            <a:avLst/>
          </a:prstGeom>
          <a:noFill/>
          <a:ln w="9525">
            <a:noFill/>
            <a:miter lim="800000"/>
            <a:headEnd/>
            <a:tailEnd/>
          </a:ln>
          <a:effectLst/>
        </p:spPr>
        <p:txBody>
          <a:bodyPr anchor="b"/>
          <a:lstStyle/>
          <a:p>
            <a:r>
              <a:rPr lang="es-MX" sz="4000">
                <a:solidFill>
                  <a:schemeClr val="tx2"/>
                </a:solidFill>
              </a:rPr>
              <a:t>Programa Marco PMG 2001</a:t>
            </a:r>
            <a:endParaRPr lang="es-ES" sz="400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811"/>
                                        </p:tgtEl>
                                        <p:attrNameLst>
                                          <p:attrName>style.visibility</p:attrName>
                                        </p:attrNameLst>
                                      </p:cBhvr>
                                      <p:to>
                                        <p:strVal val="visible"/>
                                      </p:to>
                                    </p:set>
                                    <p:anim calcmode="lin" valueType="num">
                                      <p:cBhvr additive="base">
                                        <p:cTn id="7" dur="500" fill="hold"/>
                                        <p:tgtEl>
                                          <p:spTgt spid="32811"/>
                                        </p:tgtEl>
                                        <p:attrNameLst>
                                          <p:attrName>ppt_x</p:attrName>
                                        </p:attrNameLst>
                                      </p:cBhvr>
                                      <p:tavLst>
                                        <p:tav tm="0">
                                          <p:val>
                                            <p:strVal val="0-#ppt_w/2"/>
                                          </p:val>
                                        </p:tav>
                                        <p:tav tm="100000">
                                          <p:val>
                                            <p:strVal val="#ppt_x"/>
                                          </p:val>
                                        </p:tav>
                                      </p:tavLst>
                                    </p:anim>
                                    <p:anim calcmode="lin" valueType="num">
                                      <p:cBhvr additive="base">
                                        <p:cTn id="8" dur="500" fill="hold"/>
                                        <p:tgtEl>
                                          <p:spTgt spid="328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11"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descr="Large confetti"/>
          <p:cNvSpPr>
            <a:spLocks noGrp="1" noChangeArrowheads="1"/>
          </p:cNvSpPr>
          <p:nvPr>
            <p:ph type="title"/>
          </p:nvPr>
        </p:nvSpPr>
        <p:spPr/>
        <p:txBody>
          <a:bodyPr/>
          <a:lstStyle/>
          <a:p>
            <a:r>
              <a:rPr lang="es-MX" sz="4000"/>
              <a:t>Servicios que elaboran PMG</a:t>
            </a:r>
            <a:endParaRPr lang="es-ES" sz="4000"/>
          </a:p>
        </p:txBody>
      </p:sp>
      <p:sp>
        <p:nvSpPr>
          <p:cNvPr id="18435" name="Rectangle 3"/>
          <p:cNvSpPr>
            <a:spLocks noGrp="1" noChangeArrowheads="1"/>
          </p:cNvSpPr>
          <p:nvPr>
            <p:ph type="body" idx="1"/>
          </p:nvPr>
        </p:nvSpPr>
        <p:spPr>
          <a:xfrm>
            <a:off x="685800" y="1600200"/>
            <a:ext cx="7772400" cy="4495800"/>
          </a:xfrm>
        </p:spPr>
        <p:txBody>
          <a:bodyPr/>
          <a:lstStyle/>
          <a:p>
            <a:pPr algn="just"/>
            <a:r>
              <a:rPr lang="es-MX" sz="2600"/>
              <a:t>Número de servicios públicos que deben elaborar PMG, según Ley 19.553 y Ley 19.618. El detalle de los servicios se presenta en anexo.</a:t>
            </a:r>
            <a:endParaRPr lang="es-ES" sz="2600"/>
          </a:p>
        </p:txBody>
      </p:sp>
      <p:graphicFrame>
        <p:nvGraphicFramePr>
          <p:cNvPr id="18583" name="Group 151"/>
          <p:cNvGraphicFramePr>
            <a:graphicFrameLocks noGrp="1"/>
          </p:cNvGraphicFramePr>
          <p:nvPr/>
        </p:nvGraphicFramePr>
        <p:xfrm>
          <a:off x="685800" y="2895600"/>
          <a:ext cx="7467600" cy="3642360"/>
        </p:xfrm>
        <a:graphic>
          <a:graphicData uri="http://schemas.openxmlformats.org/drawingml/2006/table">
            <a:tbl>
              <a:tblPr/>
              <a:tblGrid>
                <a:gridCol w="4495800"/>
                <a:gridCol w="2971800"/>
              </a:tblGrid>
              <a:tr h="4572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800" b="1" i="1" u="none" strike="noStrike" cap="none" normalizeH="0" baseline="0" smtClean="0">
                          <a:ln>
                            <a:noFill/>
                          </a:ln>
                          <a:solidFill>
                            <a:schemeClr val="tx1"/>
                          </a:solidFill>
                          <a:effectLst/>
                          <a:latin typeface="Times New Roman" pitchFamily="18" charset="0"/>
                        </a:rPr>
                        <a:t>Tipo de Servicios</a:t>
                      </a:r>
                      <a:endParaRPr kumimoji="0" lang="es-ES" sz="28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800" b="1" i="1" u="none" strike="noStrike" cap="none" normalizeH="0" baseline="0" smtClean="0">
                          <a:ln>
                            <a:noFill/>
                          </a:ln>
                          <a:solidFill>
                            <a:schemeClr val="tx1"/>
                          </a:solidFill>
                          <a:effectLst/>
                          <a:latin typeface="Times New Roman" pitchFamily="18" charset="0"/>
                        </a:rPr>
                        <a:t>Cantidad</a:t>
                      </a:r>
                      <a:endParaRPr kumimoji="0" lang="es-ES" sz="2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Gobiernos Regionales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13</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Gobernaciones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50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Intendencias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13</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SERVIU(s)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13</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Total Servicios Desconcentrados</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 89</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Servicios No Desconcentrados</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 87</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3815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400" b="1" i="1" u="none" strike="noStrike" cap="none" normalizeH="0" baseline="0" smtClean="0">
                          <a:ln>
                            <a:noFill/>
                          </a:ln>
                          <a:solidFill>
                            <a:schemeClr val="tx1"/>
                          </a:solidFill>
                          <a:effectLst/>
                          <a:latin typeface="Times New Roman" pitchFamily="18" charset="0"/>
                        </a:rPr>
                        <a:t>Total Servicios Públicos</a:t>
                      </a:r>
                      <a:endParaRPr kumimoji="0" lang="es-ES" sz="24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400" b="1" i="1" u="none" strike="noStrike" cap="none" normalizeH="0" baseline="0" smtClean="0">
                          <a:ln>
                            <a:noFill/>
                          </a:ln>
                          <a:solidFill>
                            <a:schemeClr val="tx1"/>
                          </a:solidFill>
                          <a:effectLst/>
                          <a:latin typeface="Times New Roman" pitchFamily="18" charset="0"/>
                        </a:rPr>
                        <a:t>176</a:t>
                      </a:r>
                      <a:endParaRPr kumimoji="0" lang="es-ES" sz="24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bldLvl="3"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descr="Large confetti"/>
          <p:cNvSpPr>
            <a:spLocks noGrp="1" noChangeArrowheads="1"/>
          </p:cNvSpPr>
          <p:nvPr>
            <p:ph type="title"/>
          </p:nvPr>
        </p:nvSpPr>
        <p:spPr/>
        <p:txBody>
          <a:bodyPr/>
          <a:lstStyle/>
          <a:p>
            <a:r>
              <a:rPr lang="es-MX" sz="4000"/>
              <a:t>Servicios que elaboran PMG</a:t>
            </a:r>
            <a:endParaRPr lang="es-ES" sz="4000"/>
          </a:p>
        </p:txBody>
      </p:sp>
      <p:sp>
        <p:nvSpPr>
          <p:cNvPr id="56323" name="Rectangle 3"/>
          <p:cNvSpPr>
            <a:spLocks noGrp="1" noChangeArrowheads="1"/>
          </p:cNvSpPr>
          <p:nvPr>
            <p:ph type="body" idx="1"/>
          </p:nvPr>
        </p:nvSpPr>
        <p:spPr>
          <a:xfrm>
            <a:off x="685800" y="1600200"/>
            <a:ext cx="7772400" cy="4495800"/>
          </a:xfrm>
        </p:spPr>
        <p:txBody>
          <a:bodyPr/>
          <a:lstStyle/>
          <a:p>
            <a:pPr algn="just"/>
            <a:r>
              <a:rPr lang="es-MX" sz="2000"/>
              <a:t>Número de servicios públicos que deben elaborar PMG, según Ley 19.553 y Ley 19.618.</a:t>
            </a:r>
            <a:endParaRPr lang="es-ES" sz="2000"/>
          </a:p>
        </p:txBody>
      </p:sp>
      <p:graphicFrame>
        <p:nvGraphicFramePr>
          <p:cNvPr id="56471" name="Group 151"/>
          <p:cNvGraphicFramePr>
            <a:graphicFrameLocks noGrp="1"/>
          </p:cNvGraphicFramePr>
          <p:nvPr/>
        </p:nvGraphicFramePr>
        <p:xfrm>
          <a:off x="228600" y="2362200"/>
          <a:ext cx="7467600" cy="3881757"/>
        </p:xfrm>
        <a:graphic>
          <a:graphicData uri="http://schemas.openxmlformats.org/drawingml/2006/table">
            <a:tbl>
              <a:tblPr/>
              <a:tblGrid>
                <a:gridCol w="1743075"/>
                <a:gridCol w="2405063"/>
                <a:gridCol w="1660525"/>
                <a:gridCol w="1658937"/>
              </a:tblGrid>
              <a:tr h="492125">
                <a:tc gridSpan="2">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Tipo de Servicios</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N° Servicios que elaboran</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N° Servicios que presentan</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rowSpan="5">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200" b="1" i="1" u="none" strike="noStrike" cap="none" normalizeH="0" baseline="0" smtClean="0">
                          <a:ln>
                            <a:noFill/>
                          </a:ln>
                          <a:solidFill>
                            <a:schemeClr val="tx1"/>
                          </a:solidFill>
                          <a:effectLst/>
                          <a:latin typeface="Times New Roman" pitchFamily="18" charset="0"/>
                        </a:rPr>
                        <a:t>Servicios Desconcentrados</a:t>
                      </a:r>
                      <a:endParaRPr kumimoji="0" lang="es-ES" sz="12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Gobiernos Regionales</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 13</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 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9588">
                <a:tc v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Gobernaciones</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 50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v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Intendencias</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 13</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v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SERVIU(s)</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 13</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81013">
                <a:tc v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Total</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 89</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0</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gridSpan="2">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Servicios No Desconcentrados</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 87</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 65</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57200">
                <a:tc gridSpan="2">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1" i="0" u="none" strike="noStrike" cap="none" normalizeH="0" baseline="0" smtClean="0">
                          <a:ln>
                            <a:noFill/>
                          </a:ln>
                          <a:solidFill>
                            <a:schemeClr val="tx1"/>
                          </a:solidFill>
                          <a:effectLst/>
                          <a:latin typeface="Times New Roman" pitchFamily="18" charset="0"/>
                        </a:rPr>
                        <a:t>Total Servicios Públicos</a:t>
                      </a:r>
                      <a:endParaRPr kumimoji="0" lang="es-ES" sz="18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0" u="none" strike="noStrike" cap="none" normalizeH="0" baseline="0" smtClean="0">
                          <a:ln>
                            <a:noFill/>
                          </a:ln>
                          <a:solidFill>
                            <a:schemeClr val="tx1"/>
                          </a:solidFill>
                          <a:effectLst/>
                          <a:latin typeface="Times New Roman" pitchFamily="18" charset="0"/>
                        </a:rPr>
                        <a:t>176</a:t>
                      </a:r>
                      <a:endParaRPr kumimoji="0" lang="es-ES" sz="18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0" u="none" strike="noStrike" cap="none" normalizeH="0" baseline="0" smtClean="0">
                          <a:ln>
                            <a:noFill/>
                          </a:ln>
                          <a:solidFill>
                            <a:schemeClr val="tx1"/>
                          </a:solidFill>
                          <a:effectLst/>
                          <a:latin typeface="Times New Roman" pitchFamily="18" charset="0"/>
                        </a:rPr>
                        <a:t>65</a:t>
                      </a:r>
                      <a:endParaRPr kumimoji="0" lang="es-ES" sz="18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6322"/>
                                        </p:tgtEl>
                                        <p:attrNameLst>
                                          <p:attrName>style.visibility</p:attrName>
                                        </p:attrNameLst>
                                      </p:cBhvr>
                                      <p:to>
                                        <p:strVal val="visible"/>
                                      </p:to>
                                    </p:set>
                                    <p:anim calcmode="lin" valueType="num">
                                      <p:cBhvr additive="base">
                                        <p:cTn id="7" dur="500" fill="hold"/>
                                        <p:tgtEl>
                                          <p:spTgt spid="56322"/>
                                        </p:tgtEl>
                                        <p:attrNameLst>
                                          <p:attrName>ppt_x</p:attrName>
                                        </p:attrNameLst>
                                      </p:cBhvr>
                                      <p:tavLst>
                                        <p:tav tm="0">
                                          <p:val>
                                            <p:strVal val="0-#ppt_w/2"/>
                                          </p:val>
                                        </p:tav>
                                        <p:tav tm="100000">
                                          <p:val>
                                            <p:strVal val="#ppt_x"/>
                                          </p:val>
                                        </p:tav>
                                      </p:tavLst>
                                    </p:anim>
                                    <p:anim calcmode="lin" valueType="num">
                                      <p:cBhvr additive="base">
                                        <p:cTn id="8" dur="500" fill="hold"/>
                                        <p:tgtEl>
                                          <p:spTgt spid="563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6323">
                                            <p:txEl>
                                              <p:pRg st="0" end="0"/>
                                            </p:txEl>
                                          </p:spTgt>
                                        </p:tgtEl>
                                        <p:attrNameLst>
                                          <p:attrName>style.visibility</p:attrName>
                                        </p:attrNameLst>
                                      </p:cBhvr>
                                      <p:to>
                                        <p:strVal val="visible"/>
                                      </p:to>
                                    </p:set>
                                    <p:anim calcmode="lin" valueType="num">
                                      <p:cBhvr additive="base">
                                        <p:cTn id="13" dur="500" fill="hold"/>
                                        <p:tgtEl>
                                          <p:spTgt spid="5632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632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P spid="56323" grpId="0" build="p" bldLvl="3"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descr="Large confetti"/>
          <p:cNvSpPr>
            <a:spLocks noGrp="1" noChangeArrowheads="1"/>
          </p:cNvSpPr>
          <p:nvPr>
            <p:ph type="title"/>
          </p:nvPr>
        </p:nvSpPr>
        <p:spPr/>
        <p:txBody>
          <a:bodyPr/>
          <a:lstStyle/>
          <a:p>
            <a:r>
              <a:rPr lang="es-MX"/>
              <a:t>Servicios que presentaron PMG</a:t>
            </a:r>
            <a:endParaRPr lang="es-ES"/>
          </a:p>
        </p:txBody>
      </p:sp>
      <p:sp>
        <p:nvSpPr>
          <p:cNvPr id="25603" name="Rectangle 3"/>
          <p:cNvSpPr>
            <a:spLocks noGrp="1" noChangeArrowheads="1"/>
          </p:cNvSpPr>
          <p:nvPr>
            <p:ph type="body" idx="1"/>
          </p:nvPr>
        </p:nvSpPr>
        <p:spPr>
          <a:xfrm>
            <a:off x="609600" y="1828800"/>
            <a:ext cx="7772400" cy="4495800"/>
          </a:xfrm>
        </p:spPr>
        <p:txBody>
          <a:bodyPr/>
          <a:lstStyle/>
          <a:p>
            <a:pPr algn="just"/>
            <a:r>
              <a:rPr lang="es-MX" sz="2800"/>
              <a:t>Número de servicios públicos que presentaron su propuesta de PMG oportunamente.</a:t>
            </a:r>
          </a:p>
          <a:p>
            <a:pPr algn="just"/>
            <a:endParaRPr lang="es-ES"/>
          </a:p>
        </p:txBody>
      </p:sp>
      <p:graphicFrame>
        <p:nvGraphicFramePr>
          <p:cNvPr id="25680" name="Group 80"/>
          <p:cNvGraphicFramePr>
            <a:graphicFrameLocks noGrp="1"/>
          </p:cNvGraphicFramePr>
          <p:nvPr/>
        </p:nvGraphicFramePr>
        <p:xfrm>
          <a:off x="762000" y="3124200"/>
          <a:ext cx="7467600" cy="2197102"/>
        </p:xfrm>
        <a:graphic>
          <a:graphicData uri="http://schemas.openxmlformats.org/drawingml/2006/table">
            <a:tbl>
              <a:tblPr/>
              <a:tblGrid>
                <a:gridCol w="4495800"/>
                <a:gridCol w="2971800"/>
              </a:tblGrid>
              <a:tr h="601663">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800" b="1" i="1" u="none" strike="noStrike" cap="none" normalizeH="0" baseline="0" smtClean="0">
                          <a:ln>
                            <a:noFill/>
                          </a:ln>
                          <a:solidFill>
                            <a:schemeClr val="tx1"/>
                          </a:solidFill>
                          <a:effectLst/>
                          <a:latin typeface="Times New Roman" pitchFamily="18" charset="0"/>
                        </a:rPr>
                        <a:t> Servicios</a:t>
                      </a:r>
                      <a:endParaRPr kumimoji="0" lang="es-ES" sz="28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800" b="1" i="1" u="none" strike="noStrike" cap="none" normalizeH="0" baseline="0" smtClean="0">
                          <a:ln>
                            <a:noFill/>
                          </a:ln>
                          <a:solidFill>
                            <a:schemeClr val="tx1"/>
                          </a:solidFill>
                          <a:effectLst/>
                          <a:latin typeface="Times New Roman" pitchFamily="18" charset="0"/>
                        </a:rPr>
                        <a:t>Cantidad</a:t>
                      </a:r>
                      <a:endParaRPr kumimoji="0" lang="es-ES" sz="2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Servicios Desconcentrados</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 0</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Servicios No Desconcentrados</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400" b="0" i="0" u="none" strike="noStrike" cap="none" normalizeH="0" baseline="0" smtClean="0">
                          <a:ln>
                            <a:noFill/>
                          </a:ln>
                          <a:solidFill>
                            <a:schemeClr val="tx1"/>
                          </a:solidFill>
                          <a:effectLst/>
                          <a:latin typeface="Times New Roman" pitchFamily="18" charset="0"/>
                        </a:rPr>
                        <a:t> 65</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2400" b="1" i="1" u="none" strike="noStrike" cap="none" normalizeH="0" baseline="0" smtClean="0">
                          <a:ln>
                            <a:noFill/>
                          </a:ln>
                          <a:solidFill>
                            <a:schemeClr val="tx1"/>
                          </a:solidFill>
                          <a:effectLst/>
                          <a:latin typeface="Times New Roman" pitchFamily="18" charset="0"/>
                        </a:rPr>
                        <a:t>Total Servicios Públicos</a:t>
                      </a:r>
                      <a:endParaRPr kumimoji="0" lang="es-ES" sz="24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400" b="1" i="1" u="none" strike="noStrike" cap="none" normalizeH="0" baseline="0" smtClean="0">
                          <a:ln>
                            <a:noFill/>
                          </a:ln>
                          <a:solidFill>
                            <a:schemeClr val="tx1"/>
                          </a:solidFill>
                          <a:effectLst/>
                          <a:latin typeface="Times New Roman" pitchFamily="18" charset="0"/>
                        </a:rPr>
                        <a:t>65</a:t>
                      </a:r>
                      <a:endParaRPr kumimoji="0" lang="es-ES" sz="24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0-#ppt_w/2"/>
                                          </p:val>
                                        </p:tav>
                                        <p:tav tm="100000">
                                          <p:val>
                                            <p:strVal val="#ppt_x"/>
                                          </p:val>
                                        </p:tav>
                                      </p:tavLst>
                                    </p:anim>
                                    <p:anim calcmode="lin" valueType="num">
                                      <p:cBhvr additive="base">
                                        <p:cTn id="8" dur="500" fill="hold"/>
                                        <p:tgtEl>
                                          <p:spTgt spid="2560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3">
                                            <p:txEl>
                                              <p:pRg st="0" end="0"/>
                                            </p:txEl>
                                          </p:spTgt>
                                        </p:tgtEl>
                                        <p:attrNameLst>
                                          <p:attrName>style.visibility</p:attrName>
                                        </p:attrNameLst>
                                      </p:cBhvr>
                                      <p:to>
                                        <p:strVal val="visible"/>
                                      </p:to>
                                    </p:set>
                                    <p:anim calcmode="lin" valueType="num">
                                      <p:cBhvr additive="base">
                                        <p:cTn id="13" dur="500" fill="hold"/>
                                        <p:tgtEl>
                                          <p:spTgt spid="2560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60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build="p" bldLvl="3"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descr="Large confetti"/>
          <p:cNvSpPr>
            <a:spLocks noGrp="1" noChangeArrowheads="1"/>
          </p:cNvSpPr>
          <p:nvPr>
            <p:ph type="title"/>
          </p:nvPr>
        </p:nvSpPr>
        <p:spPr/>
        <p:txBody>
          <a:bodyPr/>
          <a:lstStyle/>
          <a:p>
            <a:r>
              <a:rPr lang="es-MX"/>
              <a:t>Resultados Parciales</a:t>
            </a:r>
            <a:endParaRPr lang="es-ES"/>
          </a:p>
        </p:txBody>
      </p:sp>
      <p:sp>
        <p:nvSpPr>
          <p:cNvPr id="53251" name="Rectangle 3"/>
          <p:cNvSpPr>
            <a:spLocks noGrp="1" noChangeArrowheads="1"/>
          </p:cNvSpPr>
          <p:nvPr>
            <p:ph type="body" idx="1"/>
          </p:nvPr>
        </p:nvSpPr>
        <p:spPr>
          <a:xfrm>
            <a:off x="685800" y="1905000"/>
            <a:ext cx="7772400" cy="4495800"/>
          </a:xfrm>
        </p:spPr>
        <p:txBody>
          <a:bodyPr/>
          <a:lstStyle/>
          <a:p>
            <a:pPr algn="just"/>
            <a:r>
              <a:rPr lang="es-MX" sz="2800"/>
              <a:t>Los 65 servicios comprometieron objetivos de gestión en casi todos los sistemas, de acuerdo al siguiente detalle:</a:t>
            </a:r>
            <a:endParaRPr lang="es-ES"/>
          </a:p>
        </p:txBody>
      </p:sp>
      <p:graphicFrame>
        <p:nvGraphicFramePr>
          <p:cNvPr id="53278" name="Group 30"/>
          <p:cNvGraphicFramePr>
            <a:graphicFrameLocks noGrp="1"/>
          </p:cNvGraphicFramePr>
          <p:nvPr/>
        </p:nvGraphicFramePr>
        <p:xfrm>
          <a:off x="533400" y="3429000"/>
          <a:ext cx="4953000" cy="1676402"/>
        </p:xfrm>
        <a:graphic>
          <a:graphicData uri="http://schemas.openxmlformats.org/drawingml/2006/table">
            <a:tbl>
              <a:tblPr/>
              <a:tblGrid>
                <a:gridCol w="2122488"/>
                <a:gridCol w="1698625"/>
                <a:gridCol w="1131887"/>
              </a:tblGrid>
              <a:tr h="360363">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1" i="1" u="none" strike="noStrike" cap="none" normalizeH="0" baseline="0" smtClean="0">
                          <a:ln>
                            <a:noFill/>
                          </a:ln>
                          <a:solidFill>
                            <a:schemeClr val="tx1"/>
                          </a:solidFill>
                          <a:effectLst/>
                          <a:latin typeface="Times New Roman" pitchFamily="18" charset="0"/>
                        </a:rPr>
                        <a:t> N° de Sistemas</a:t>
                      </a:r>
                      <a:endParaRPr kumimoji="0" lang="es-ES" sz="12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1" i="1" u="none" strike="noStrike" cap="none" normalizeH="0" baseline="0" smtClean="0">
                          <a:ln>
                            <a:noFill/>
                          </a:ln>
                          <a:solidFill>
                            <a:schemeClr val="tx1"/>
                          </a:solidFill>
                          <a:effectLst/>
                          <a:latin typeface="Times New Roman" pitchFamily="18" charset="0"/>
                        </a:rPr>
                        <a:t>N° de Servicios</a:t>
                      </a:r>
                      <a:endParaRPr kumimoji="0" lang="es-ES" sz="12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1" i="1" u="none" strike="noStrike" cap="none" normalizeH="0" baseline="0" smtClean="0">
                          <a:ln>
                            <a:noFill/>
                          </a:ln>
                          <a:solidFill>
                            <a:schemeClr val="tx1"/>
                          </a:solidFill>
                          <a:effectLst/>
                          <a:latin typeface="Times New Roman" pitchFamily="18" charset="0"/>
                        </a:rPr>
                        <a:t>%</a:t>
                      </a:r>
                      <a:endParaRPr kumimoji="0" lang="es-ES" sz="12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10 sistemas</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 33</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 50%</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7 – 9 sistemas</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 31</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 48%</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5 sistemas</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  1</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0" i="0" u="none" strike="noStrike" cap="none" normalizeH="0" baseline="0" smtClean="0">
                          <a:ln>
                            <a:noFill/>
                          </a:ln>
                          <a:solidFill>
                            <a:schemeClr val="tx1"/>
                          </a:solidFill>
                          <a:effectLst/>
                          <a:latin typeface="Times New Roman" pitchFamily="18" charset="0"/>
                        </a:rPr>
                        <a:t>2%</a:t>
                      </a:r>
                      <a:endParaRPr kumimoji="0" lang="es-ES"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200" b="1" i="1" u="none" strike="noStrike" cap="none" normalizeH="0" baseline="0" smtClean="0">
                          <a:ln>
                            <a:noFill/>
                          </a:ln>
                          <a:solidFill>
                            <a:schemeClr val="tx1"/>
                          </a:solidFill>
                          <a:effectLst/>
                          <a:latin typeface="Times New Roman" pitchFamily="18" charset="0"/>
                        </a:rPr>
                        <a:t>Total</a:t>
                      </a:r>
                      <a:endParaRPr kumimoji="0" lang="es-ES" sz="12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1" i="1" u="none" strike="noStrike" cap="none" normalizeH="0" baseline="0" smtClean="0">
                          <a:ln>
                            <a:noFill/>
                          </a:ln>
                          <a:solidFill>
                            <a:schemeClr val="tx1"/>
                          </a:solidFill>
                          <a:effectLst/>
                          <a:latin typeface="Times New Roman" pitchFamily="18" charset="0"/>
                        </a:rPr>
                        <a:t>65</a:t>
                      </a:r>
                      <a:endParaRPr kumimoji="0" lang="es-ES" sz="12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200" b="1" i="1" u="none" strike="noStrike" cap="none" normalizeH="0" baseline="0" smtClean="0">
                          <a:ln>
                            <a:noFill/>
                          </a:ln>
                          <a:solidFill>
                            <a:schemeClr val="tx1"/>
                          </a:solidFill>
                          <a:effectLst/>
                          <a:latin typeface="Times New Roman" pitchFamily="18" charset="0"/>
                        </a:rPr>
                        <a:t>100%</a:t>
                      </a:r>
                      <a:endParaRPr kumimoji="0" lang="es-ES" sz="12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0-#ppt_w/2"/>
                                          </p:val>
                                        </p:tav>
                                        <p:tav tm="100000">
                                          <p:val>
                                            <p:strVal val="#ppt_x"/>
                                          </p:val>
                                        </p:tav>
                                      </p:tavLst>
                                    </p:anim>
                                    <p:anim calcmode="lin" valueType="num">
                                      <p:cBhvr additive="base">
                                        <p:cTn id="8" dur="500" fill="hold"/>
                                        <p:tgtEl>
                                          <p:spTgt spid="532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3251">
                                            <p:txEl>
                                              <p:pRg st="0" end="0"/>
                                            </p:txEl>
                                          </p:spTgt>
                                        </p:tgtEl>
                                        <p:attrNameLst>
                                          <p:attrName>style.visibility</p:attrName>
                                        </p:attrNameLst>
                                      </p:cBhvr>
                                      <p:to>
                                        <p:strVal val="visible"/>
                                      </p:to>
                                    </p:set>
                                    <p:anim calcmode="lin" valueType="num">
                                      <p:cBhvr additive="base">
                                        <p:cTn id="13" dur="500" fill="hold"/>
                                        <p:tgtEl>
                                          <p:spTgt spid="5325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325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autoUpdateAnimBg="0"/>
      <p:bldP spid="53251" grpId="0" build="p" bldLvl="3"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descr="Large confetti"/>
          <p:cNvSpPr>
            <a:spLocks noGrp="1" noChangeArrowheads="1"/>
          </p:cNvSpPr>
          <p:nvPr>
            <p:ph type="title"/>
          </p:nvPr>
        </p:nvSpPr>
        <p:spPr/>
        <p:txBody>
          <a:bodyPr/>
          <a:lstStyle/>
          <a:p>
            <a:r>
              <a:rPr lang="es-MX"/>
              <a:t>Servicios excluidos por sistema</a:t>
            </a:r>
            <a:endParaRPr lang="es-ES"/>
          </a:p>
        </p:txBody>
      </p:sp>
      <p:sp>
        <p:nvSpPr>
          <p:cNvPr id="46083" name="Rectangle 3"/>
          <p:cNvSpPr>
            <a:spLocks noGrp="1" noChangeArrowheads="1"/>
          </p:cNvSpPr>
          <p:nvPr>
            <p:ph type="body" idx="1"/>
          </p:nvPr>
        </p:nvSpPr>
        <p:spPr>
          <a:xfrm>
            <a:off x="685800" y="1600200"/>
            <a:ext cx="7772400" cy="4495800"/>
          </a:xfrm>
        </p:spPr>
        <p:txBody>
          <a:bodyPr/>
          <a:lstStyle/>
          <a:p>
            <a:pPr algn="just"/>
            <a:r>
              <a:rPr lang="es-MX" sz="1800"/>
              <a:t>De los 65 servicios que presentaron PMG varios se excluyeron de algunos sistemas.</a:t>
            </a:r>
            <a:endParaRPr lang="es-ES" sz="1800"/>
          </a:p>
        </p:txBody>
      </p:sp>
      <p:graphicFrame>
        <p:nvGraphicFramePr>
          <p:cNvPr id="46255" name="Group 175"/>
          <p:cNvGraphicFramePr>
            <a:graphicFrameLocks noGrp="1"/>
          </p:cNvGraphicFramePr>
          <p:nvPr/>
        </p:nvGraphicFramePr>
        <p:xfrm>
          <a:off x="381000" y="2209800"/>
          <a:ext cx="8001000" cy="4328160"/>
        </p:xfrm>
        <a:graphic>
          <a:graphicData uri="http://schemas.openxmlformats.org/drawingml/2006/table">
            <a:tbl>
              <a:tblPr/>
              <a:tblGrid>
                <a:gridCol w="4191000"/>
                <a:gridCol w="1981200"/>
                <a:gridCol w="1828800"/>
              </a:tblGrid>
              <a:tr h="354013">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Sistemas</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N° Servicios</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Capacitación</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Mejoramiento Ambientes Laborales</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Evaluación del Desempeño</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Oficinas de Información, reclamos y sug.</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13</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20%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Simplificación de trámites</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21</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32%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Auditoria Interna</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1</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Planificación / Control de Gestión</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1</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Desconcentración</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27</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42%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Compras y Contrataciones Sector Público</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1</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Administración Financiero - Contable</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0-#ppt_w/2"/>
                                          </p:val>
                                        </p:tav>
                                        <p:tav tm="100000">
                                          <p:val>
                                            <p:strVal val="#ppt_x"/>
                                          </p:val>
                                        </p:tav>
                                      </p:tavLst>
                                    </p:anim>
                                    <p:anim calcmode="lin" valueType="num">
                                      <p:cBhvr additive="base">
                                        <p:cTn id="8" dur="500" fill="hold"/>
                                        <p:tgtEl>
                                          <p:spTgt spid="460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descr="Large confetti"/>
          <p:cNvSpPr>
            <a:spLocks noGrp="1" noChangeArrowheads="1"/>
          </p:cNvSpPr>
          <p:nvPr>
            <p:ph type="title"/>
          </p:nvPr>
        </p:nvSpPr>
        <p:spPr/>
        <p:txBody>
          <a:bodyPr/>
          <a:lstStyle/>
          <a:p>
            <a:r>
              <a:rPr lang="es-MX"/>
              <a:t>Servicios que modifican</a:t>
            </a:r>
            <a:endParaRPr lang="es-ES"/>
          </a:p>
        </p:txBody>
      </p:sp>
      <p:sp>
        <p:nvSpPr>
          <p:cNvPr id="58371" name="Rectangle 3"/>
          <p:cNvSpPr>
            <a:spLocks noGrp="1" noChangeArrowheads="1"/>
          </p:cNvSpPr>
          <p:nvPr>
            <p:ph type="body" idx="1"/>
          </p:nvPr>
        </p:nvSpPr>
        <p:spPr>
          <a:xfrm>
            <a:off x="685800" y="1600200"/>
            <a:ext cx="7772400" cy="4495800"/>
          </a:xfrm>
        </p:spPr>
        <p:txBody>
          <a:bodyPr/>
          <a:lstStyle/>
          <a:p>
            <a:pPr algn="just"/>
            <a:endParaRPr lang="es-ES" sz="1800"/>
          </a:p>
        </p:txBody>
      </p:sp>
      <p:graphicFrame>
        <p:nvGraphicFramePr>
          <p:cNvPr id="58372" name="Group 4"/>
          <p:cNvGraphicFramePr>
            <a:graphicFrameLocks noGrp="1"/>
          </p:cNvGraphicFramePr>
          <p:nvPr/>
        </p:nvGraphicFramePr>
        <p:xfrm>
          <a:off x="381000" y="2209800"/>
          <a:ext cx="8001000" cy="4328160"/>
        </p:xfrm>
        <a:graphic>
          <a:graphicData uri="http://schemas.openxmlformats.org/drawingml/2006/table">
            <a:tbl>
              <a:tblPr/>
              <a:tblGrid>
                <a:gridCol w="4191000"/>
                <a:gridCol w="1981200"/>
                <a:gridCol w="1828800"/>
              </a:tblGrid>
              <a:tr h="354013">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Sistemas</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N° Servicios</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800" b="1" i="1" u="none" strike="noStrike" cap="none" normalizeH="0" baseline="0" smtClean="0">
                          <a:ln>
                            <a:noFill/>
                          </a:ln>
                          <a:solidFill>
                            <a:schemeClr val="tx1"/>
                          </a:solidFill>
                          <a:effectLst/>
                          <a:latin typeface="Times New Roman" pitchFamily="18" charset="0"/>
                        </a:rPr>
                        <a:t>%</a:t>
                      </a:r>
                      <a:endParaRPr kumimoji="0" lang="es-ES" sz="1800" b="1" i="1"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Capacitación</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Mejoramiento Ambientes Laborales</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Evaluación del Desempeño</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Oficinas de Información, reclamos y sug.</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3</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50%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Simplificación de trámites</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Auditoria Interna</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 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Planificación / Control de Gestión</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Desconcentración</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33%</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Compras y Contrataciones Sector Público</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800" b="0" i="0" u="none" strike="noStrike" cap="none" normalizeH="0" baseline="0" smtClean="0">
                          <a:ln>
                            <a:noFill/>
                          </a:ln>
                          <a:solidFill>
                            <a:schemeClr val="tx1"/>
                          </a:solidFill>
                          <a:effectLst/>
                          <a:latin typeface="Times New Roman" pitchFamily="18" charset="0"/>
                        </a:rPr>
                        <a:t>Administración Financiero - Contable</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1</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2000" b="0" i="0" u="none" strike="noStrike" cap="none" normalizeH="0" baseline="0" smtClean="0">
                          <a:ln>
                            <a:noFill/>
                          </a:ln>
                          <a:solidFill>
                            <a:schemeClr val="tx1"/>
                          </a:solidFill>
                          <a:effectLst/>
                          <a:latin typeface="Times New Roman" pitchFamily="18" charset="0"/>
                        </a:rPr>
                        <a:t>17%</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additive="base">
                                        <p:cTn id="7" dur="500" fill="hold"/>
                                        <p:tgtEl>
                                          <p:spTgt spid="58370"/>
                                        </p:tgtEl>
                                        <p:attrNameLst>
                                          <p:attrName>ppt_x</p:attrName>
                                        </p:attrNameLst>
                                      </p:cBhvr>
                                      <p:tavLst>
                                        <p:tav tm="0">
                                          <p:val>
                                            <p:strVal val="0-#ppt_w/2"/>
                                          </p:val>
                                        </p:tav>
                                        <p:tav tm="100000">
                                          <p:val>
                                            <p:strVal val="#ppt_x"/>
                                          </p:val>
                                        </p:tav>
                                      </p:tavLst>
                                    </p:anim>
                                    <p:anim calcmode="lin" valueType="num">
                                      <p:cBhvr additive="base">
                                        <p:cTn id="8" dur="500" fill="hold"/>
                                        <p:tgtEl>
                                          <p:spTgt spid="583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utoUpdateAnimBg="0"/>
    </p:bldLst>
  </p:timing>
</p:sld>
</file>

<file path=ppt/theme/theme1.xml><?xml version="1.0" encoding="utf-8"?>
<a:theme xmlns:a="http://schemas.openxmlformats.org/drawingml/2006/main" name="Papel de arroz">
  <a:themeElements>
    <a:clrScheme name="Papel de arroz 2">
      <a:dk1>
        <a:srgbClr val="00264C"/>
      </a:dk1>
      <a:lt1>
        <a:srgbClr val="FFFFE9"/>
      </a:lt1>
      <a:dk2>
        <a:srgbClr val="333333"/>
      </a:dk2>
      <a:lt2>
        <a:srgbClr val="333333"/>
      </a:lt2>
      <a:accent1>
        <a:srgbClr val="78C0B2"/>
      </a:accent1>
      <a:accent2>
        <a:srgbClr val="262D4C"/>
      </a:accent2>
      <a:accent3>
        <a:srgbClr val="FFFFF2"/>
      </a:accent3>
      <a:accent4>
        <a:srgbClr val="001F40"/>
      </a:accent4>
      <a:accent5>
        <a:srgbClr val="BEDCD5"/>
      </a:accent5>
      <a:accent6>
        <a:srgbClr val="212844"/>
      </a:accent6>
      <a:hlink>
        <a:srgbClr val="598BBD"/>
      </a:hlink>
      <a:folHlink>
        <a:srgbClr val="4D4D4D"/>
      </a:folHlink>
    </a:clrScheme>
    <a:fontScheme name="Papel de arroz">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apel de arroz 1">
        <a:dk1>
          <a:srgbClr val="9D9475"/>
        </a:dk1>
        <a:lt1>
          <a:srgbClr val="333333"/>
        </a:lt1>
        <a:dk2>
          <a:srgbClr val="333300"/>
        </a:dk2>
        <a:lt2>
          <a:srgbClr val="333333"/>
        </a:lt2>
        <a:accent1>
          <a:srgbClr val="B3C39F"/>
        </a:accent1>
        <a:accent2>
          <a:srgbClr val="DCD9CE"/>
        </a:accent2>
        <a:accent3>
          <a:srgbClr val="ADADAA"/>
        </a:accent3>
        <a:accent4>
          <a:srgbClr val="2A2A2A"/>
        </a:accent4>
        <a:accent5>
          <a:srgbClr val="D6DECD"/>
        </a:accent5>
        <a:accent6>
          <a:srgbClr val="C7C4BA"/>
        </a:accent6>
        <a:hlink>
          <a:srgbClr val="CC9900"/>
        </a:hlink>
        <a:folHlink>
          <a:srgbClr val="ADA68B"/>
        </a:folHlink>
      </a:clrScheme>
      <a:clrMap bg1="dk2" tx1="lt1" bg2="dk1" tx2="lt2" accent1="accent1" accent2="accent2" accent3="accent3" accent4="accent4" accent5="accent5" accent6="accent6" hlink="hlink" folHlink="folHlink"/>
    </a:extraClrScheme>
    <a:extraClrScheme>
      <a:clrScheme name="Papel de arroz 2">
        <a:dk1>
          <a:srgbClr val="00264C"/>
        </a:dk1>
        <a:lt1>
          <a:srgbClr val="FFFFE9"/>
        </a:lt1>
        <a:dk2>
          <a:srgbClr val="333333"/>
        </a:dk2>
        <a:lt2>
          <a:srgbClr val="333333"/>
        </a:lt2>
        <a:accent1>
          <a:srgbClr val="78C0B2"/>
        </a:accent1>
        <a:accent2>
          <a:srgbClr val="262D4C"/>
        </a:accent2>
        <a:accent3>
          <a:srgbClr val="FFFFF2"/>
        </a:accent3>
        <a:accent4>
          <a:srgbClr val="001F40"/>
        </a:accent4>
        <a:accent5>
          <a:srgbClr val="BEDCD5"/>
        </a:accent5>
        <a:accent6>
          <a:srgbClr val="212844"/>
        </a:accent6>
        <a:hlink>
          <a:srgbClr val="598BBD"/>
        </a:hlink>
        <a:folHlink>
          <a:srgbClr val="4D4D4D"/>
        </a:folHlink>
      </a:clrScheme>
      <a:clrMap bg1="lt1" tx1="dk1" bg2="lt2" tx2="dk2" accent1="accent1" accent2="accent2" accent3="accent3" accent4="accent4" accent5="accent5" accent6="accent6" hlink="hlink" folHlink="folHlink"/>
    </a:extraClrScheme>
    <a:extraClrScheme>
      <a:clrScheme name="Papel de arroz 3">
        <a:dk1>
          <a:srgbClr val="000000"/>
        </a:dk1>
        <a:lt1>
          <a:srgbClr val="F8F8F8"/>
        </a:lt1>
        <a:dk2>
          <a:srgbClr val="333333"/>
        </a:dk2>
        <a:lt2>
          <a:srgbClr val="5F5F5F"/>
        </a:lt2>
        <a:accent1>
          <a:srgbClr val="DDDDDD"/>
        </a:accent1>
        <a:accent2>
          <a:srgbClr val="808080"/>
        </a:accent2>
        <a:accent3>
          <a:srgbClr val="FBFBFB"/>
        </a:accent3>
        <a:accent4>
          <a:srgbClr val="000000"/>
        </a:accent4>
        <a:accent5>
          <a:srgbClr val="EBEBEB"/>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Papel de arroz 4">
        <a:dk1>
          <a:srgbClr val="00264C"/>
        </a:dk1>
        <a:lt1>
          <a:srgbClr val="FFFFFF"/>
        </a:lt1>
        <a:dk2>
          <a:srgbClr val="333333"/>
        </a:dk2>
        <a:lt2>
          <a:srgbClr val="2E697E"/>
        </a:lt2>
        <a:accent1>
          <a:srgbClr val="BAC8AA"/>
        </a:accent1>
        <a:accent2>
          <a:srgbClr val="6E9883"/>
        </a:accent2>
        <a:accent3>
          <a:srgbClr val="FFFFFF"/>
        </a:accent3>
        <a:accent4>
          <a:srgbClr val="001F40"/>
        </a:accent4>
        <a:accent5>
          <a:srgbClr val="D9E0D2"/>
        </a:accent5>
        <a:accent6>
          <a:srgbClr val="638976"/>
        </a:accent6>
        <a:hlink>
          <a:srgbClr val="CC9900"/>
        </a:hlink>
        <a:folHlink>
          <a:srgbClr val="7DAECF"/>
        </a:folHlink>
      </a:clrScheme>
      <a:clrMap bg1="lt1" tx1="dk1" bg2="lt2" tx2="dk2" accent1="accent1" accent2="accent2" accent3="accent3" accent4="accent4" accent5="accent5" accent6="accent6" hlink="hlink" folHlink="folHlink"/>
    </a:extraClrScheme>
    <a:extraClrScheme>
      <a:clrScheme name="Papel de arroz 5">
        <a:dk1>
          <a:srgbClr val="20374E"/>
        </a:dk1>
        <a:lt1>
          <a:srgbClr val="DCE4D2"/>
        </a:lt1>
        <a:dk2>
          <a:srgbClr val="333333"/>
        </a:dk2>
        <a:lt2>
          <a:srgbClr val="524C46"/>
        </a:lt2>
        <a:accent1>
          <a:srgbClr val="C9C491"/>
        </a:accent1>
        <a:accent2>
          <a:srgbClr val="8A776A"/>
        </a:accent2>
        <a:accent3>
          <a:srgbClr val="EBEFE5"/>
        </a:accent3>
        <a:accent4>
          <a:srgbClr val="1A2D41"/>
        </a:accent4>
        <a:accent5>
          <a:srgbClr val="E1DEC7"/>
        </a:accent5>
        <a:accent6>
          <a:srgbClr val="7D6B5F"/>
        </a:accent6>
        <a:hlink>
          <a:srgbClr val="67895F"/>
        </a:hlink>
        <a:folHlink>
          <a:srgbClr val="4D4D4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presentaciones\Papel de arroz.pot</Template>
  <TotalTime>1501</TotalTime>
  <Words>1478</Words>
  <Application>Microsoft Office PowerPoint</Application>
  <PresentationFormat>Presentación en pantalla (4:3)</PresentationFormat>
  <Paragraphs>269</Paragraphs>
  <Slides>29</Slides>
  <Notes>0</Notes>
  <HiddenSlides>0</HiddenSlides>
  <MMClips>0</MMClips>
  <ScaleCrop>false</ScaleCrop>
  <HeadingPairs>
    <vt:vector size="10"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29</vt:i4>
      </vt:variant>
      <vt:variant>
        <vt:lpstr>Presentaciones personalizadas</vt:lpstr>
      </vt:variant>
      <vt:variant>
        <vt:i4>1</vt:i4>
      </vt:variant>
    </vt:vector>
  </HeadingPairs>
  <TitlesOfParts>
    <vt:vector size="35" baseType="lpstr">
      <vt:lpstr>Times New Roman</vt:lpstr>
      <vt:lpstr>Wingdings</vt:lpstr>
      <vt:lpstr>Arial</vt:lpstr>
      <vt:lpstr>Papel de arroz</vt:lpstr>
      <vt:lpstr>Gráfico de Microsoft Excel</vt:lpstr>
      <vt:lpstr>Diapositiva 1</vt:lpstr>
      <vt:lpstr>Diapositiva 2</vt:lpstr>
      <vt:lpstr>Diapositiva 3</vt:lpstr>
      <vt:lpstr>Servicios que elaboran PMG</vt:lpstr>
      <vt:lpstr>Servicios que elaboran PMG</vt:lpstr>
      <vt:lpstr>Servicios que presentaron PMG</vt:lpstr>
      <vt:lpstr>Resultados Parciales</vt:lpstr>
      <vt:lpstr>Servicios excluidos por sistema</vt:lpstr>
      <vt:lpstr>Servicios que modifican</vt:lpstr>
      <vt:lpstr>Nivel de Compromiso Promedio</vt:lpstr>
      <vt:lpstr>Servicios con compromisos de mayor y menor exigencia</vt:lpstr>
      <vt:lpstr>Diapositiva 12</vt:lpstr>
      <vt:lpstr>Causales de modificación</vt:lpstr>
      <vt:lpstr>Causales de modificación</vt:lpstr>
      <vt:lpstr>Causales de excepción</vt:lpstr>
      <vt:lpstr>Causales de excepción (casos particulares)</vt:lpstr>
      <vt:lpstr>Diapositiva 17</vt:lpstr>
      <vt:lpstr>Servicios Pendientes</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Presentación personalizada 1</vt:lpstr>
    </vt:vector>
  </TitlesOfParts>
  <Company>Ministerio de Hacienda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 EXPERTOS DE GOBIERNO PMG 2001</dc:title>
  <dc:creator>MIL</dc:creator>
  <cp:lastModifiedBy>jtl</cp:lastModifiedBy>
  <cp:revision>43</cp:revision>
  <dcterms:created xsi:type="dcterms:W3CDTF">2000-07-20T23:04:56Z</dcterms:created>
  <dcterms:modified xsi:type="dcterms:W3CDTF">2012-09-26T20:23:00Z</dcterms:modified>
</cp:coreProperties>
</file>