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4520" r:id="rId3"/>
    <p:sldId id="4519" r:id="rId4"/>
    <p:sldId id="4511" r:id="rId5"/>
    <p:sldId id="4512" r:id="rId6"/>
    <p:sldId id="4514" r:id="rId7"/>
    <p:sldId id="4518" r:id="rId8"/>
    <p:sldId id="4510" r:id="rId9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9FF742-F50E-737D-BD69-52C9791152B1}" name="Paula Solange Cubillos Ravest" initials="PR" userId="S::paula.cubillos@sii.cl::17438c54-c709-4726-bb43-9c15b4cc32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F33"/>
    <a:srgbClr val="D8D8D8"/>
    <a:srgbClr val="0063A0"/>
    <a:srgbClr val="A7D2FB"/>
    <a:srgbClr val="ECEFF1"/>
    <a:srgbClr val="D2DEE0"/>
    <a:srgbClr val="757474"/>
    <a:srgbClr val="333333"/>
    <a:srgbClr val="F08A6F"/>
    <a:srgbClr val="FFC6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Declaraciones</c:v>
                </c:pt>
              </c:strCache>
            </c:strRef>
          </c:tx>
          <c:dPt>
            <c:idx val="0"/>
            <c:bubble3D val="0"/>
            <c:spPr>
              <a:solidFill>
                <a:srgbClr val="006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E3-CD4E-A26C-B8AC26D50AF5}"/>
              </c:ext>
            </c:extLst>
          </c:dPt>
          <c:dPt>
            <c:idx val="1"/>
            <c:bubble3D val="0"/>
            <c:spPr>
              <a:solidFill>
                <a:srgbClr val="FF6F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2E3-CD4E-A26C-B8AC26D50AF5}"/>
              </c:ext>
            </c:extLst>
          </c:dPt>
          <c:cat>
            <c:strRef>
              <c:f>Hoja1!$A$2:$A$3</c:f>
              <c:strCache>
                <c:ptCount val="2"/>
                <c:pt idx="0">
                  <c:v>Dirección Regional Metropolitana Oriente</c:v>
                </c:pt>
                <c:pt idx="1">
                  <c:v>Otras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E3-CD4E-A26C-B8AC26D50A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rgbClr val="0063A0"/>
            </a:solidFill>
          </c:spPr>
          <c:dPt>
            <c:idx val="0"/>
            <c:bubble3D val="0"/>
            <c:spPr>
              <a:solidFill>
                <a:srgbClr val="006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7AF-F845-802F-89C9CA182491}"/>
              </c:ext>
            </c:extLst>
          </c:dPt>
          <c:dPt>
            <c:idx val="1"/>
            <c:bubble3D val="0"/>
            <c:spPr>
              <a:solidFill>
                <a:srgbClr val="FF6F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8A-9042-9A64-A8D64767C638}"/>
              </c:ext>
            </c:extLst>
          </c:dPt>
          <c:cat>
            <c:strRef>
              <c:f>Hoja1!$A$2:$A$3</c:f>
              <c:strCache>
                <c:ptCount val="2"/>
                <c:pt idx="0">
                  <c:v>Personas</c:v>
                </c:pt>
                <c:pt idx="1">
                  <c:v>Otras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8A-9042-9A64-A8D64767C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477EA-1E65-1D4B-9043-3DD916F3AD05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6215A-D376-B346-A55E-36073AC1832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9947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0A31072D-4800-AA83-90DF-F1931B8DC2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4" r="90986"/>
          <a:stretch/>
        </p:blipFill>
        <p:spPr>
          <a:xfrm>
            <a:off x="1496" y="0"/>
            <a:ext cx="983884" cy="6858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BBE8789-88B9-5B4E-0E2A-601CE6A044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0935806" y="296169"/>
            <a:ext cx="989990" cy="3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5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8FCBB1-5A85-2370-01C7-CE0E7492D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DEE487D-031B-66A6-7961-DF872EDB03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809CB-99F9-70F8-0395-FDB8123C7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CC661B-31FA-F8E1-E428-3F2980E49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A198CD-C693-98A3-CE66-40D40BCC0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04B4E4-9345-EE52-2168-133A3A034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7715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9A9269-0557-1E6B-52DA-B6B248FB3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2DB1C26-C17A-4F00-393B-E3AA8847C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385CA9-B423-9DFD-C406-13236CC7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118C85-B38C-1625-5C70-B935EB3B3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BB9601-B82F-CD4A-C3C0-188B75D4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6603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68BA077-F4AF-49AA-80E8-C77203B05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8B9EAC9-EEF8-4EEC-D37F-6733041F9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E47E26-CC95-F2CB-235A-8ACD94A92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D937B4-2F28-80F0-5AAB-6987987A5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EBB08B-F0BA-88D2-456E-D128503B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52301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0EA11B-9AF8-10E0-53E6-1D04442FF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339F63-840B-402F-077F-AF95E9953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C74554-8F15-6148-064F-280EC5652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E404-B292-4011-963B-053AF24ADF04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7A73A7-64C2-3253-EFE5-02D3C9CC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D1085D-7A26-E687-1522-C922A8D43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BF8B-9661-41AC-95B8-7C12471123F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660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inicio capítul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r="78750"/>
          <a:stretch/>
        </p:blipFill>
        <p:spPr>
          <a:xfrm flipH="1">
            <a:off x="11905" y="0"/>
            <a:ext cx="1600200" cy="68770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r="50907"/>
          <a:stretch/>
        </p:blipFill>
        <p:spPr>
          <a:xfrm>
            <a:off x="564355" y="6182495"/>
            <a:ext cx="495300" cy="49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3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47F42FAE-B1D6-FCBD-9578-BB1B9E8372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4" r="77362"/>
          <a:stretch/>
        </p:blipFill>
        <p:spPr>
          <a:xfrm>
            <a:off x="9547123" y="0"/>
            <a:ext cx="2644877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A4D5152-BE7C-A71C-6B4F-5EFDC0F323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r="50907"/>
          <a:stretch/>
        </p:blipFill>
        <p:spPr>
          <a:xfrm>
            <a:off x="10292003" y="2850470"/>
            <a:ext cx="1155115" cy="115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0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3F59B15-2B01-5B27-5694-780B6BC79D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r="50907"/>
          <a:stretch/>
        </p:blipFill>
        <p:spPr>
          <a:xfrm>
            <a:off x="5271411" y="2603022"/>
            <a:ext cx="1649179" cy="165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58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0CA06-0917-D9B8-A0A9-44125FDF4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AC9B17-1FB7-6CA4-BFA3-8E09F1B55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7C8E05-E591-B538-DEAD-D2E2A0D6B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02EA00-A14B-961A-939C-7C20A17F8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48DC8F-C352-3F40-6F4A-1C04E2622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B949209-057C-6D56-8C6D-BFAFFD292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1620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8A23F-CD26-B116-746F-E7F37E65C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DF58F4-E659-F8AD-4196-D8BB910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07963E-0D41-D975-0A2C-8177267C7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FF942CB-FE4B-985E-B5E5-FE3183B8A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B8AB2A2-A28A-E342-E300-108D5B0CF5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6B45BDC-0A0D-2C20-8B8C-B83E05662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532E697-DE0E-8716-3439-DDB22A40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390DA65-13A1-FB9A-706A-CD5E296C4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805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39CF4-2622-2C40-13EF-3038BC8D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29CDEA-6D6F-F751-8ABE-DBA90AB5E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0311F6-77A2-48EF-AF3F-9544B399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2B76194-5CC2-C852-5EFF-226B14869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189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21E15C1-00F2-4FB0-A4C6-2AAA0994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03FC026-A407-2E24-0DFE-9EE26FC55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611AFC9-5F5F-EAAD-4652-316F2B421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1057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50C9C-AB14-1C70-A68F-5469A232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581007-C64B-F60A-F9F0-9A6DDEFC8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605874-7FA4-7860-D7D2-D5CC9BD41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D9FAC1-BB6A-B956-A84E-27169C479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7790FC-59B3-3FA8-341A-98DBDACA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2D71DEC-C246-1ECA-ECED-F488A954F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516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D858E05-F9A1-5046-B8F5-2F0BD6C46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5E597F-FA58-ACC6-90A4-FEB2F06BB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F3F7C7-5E9F-5E0D-FC0E-3D7BAE1D6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1E139-1A8C-5849-9103-B163C0DF7B10}" type="datetimeFigureOut">
              <a:rPr lang="es-ES_tradnl" smtClean="0"/>
              <a:t>07/01/2025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0C3337-84FE-21F9-658F-2C2AACF4F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47156D-901B-26CE-6881-DFAC3F3F7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33D4B-47FE-6944-A391-CFE394024D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642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1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Two business people communicating">
            <a:extLst>
              <a:ext uri="{FF2B5EF4-FFF2-40B4-BE49-F238E27FC236}">
                <a16:creationId xmlns:a16="http://schemas.microsoft.com/office/drawing/2014/main" id="{30423FEF-B7C8-1086-0009-2C9E8BB479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4397" t="48994" r="1592" b="14190"/>
          <a:stretch/>
        </p:blipFill>
        <p:spPr>
          <a:xfrm>
            <a:off x="0" y="0"/>
            <a:ext cx="12191999" cy="372028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94660DC5-4A07-CBEA-EBC2-674A975B67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550"/>
          <a:stretch/>
        </p:blipFill>
        <p:spPr>
          <a:xfrm>
            <a:off x="0" y="4152550"/>
            <a:ext cx="12192000" cy="270545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0C2072A-F4D8-51EC-F762-834923677952}"/>
              </a:ext>
            </a:extLst>
          </p:cNvPr>
          <p:cNvSpPr txBox="1"/>
          <p:nvPr/>
        </p:nvSpPr>
        <p:spPr>
          <a:xfrm>
            <a:off x="4488837" y="4399889"/>
            <a:ext cx="3214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3200" b="1">
                <a:solidFill>
                  <a:srgbClr val="00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 Parcial</a:t>
            </a:r>
            <a:endParaRPr lang="es-ES_tradnl" sz="3200">
              <a:solidFill>
                <a:srgbClr val="006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0D43A90F-8D7F-AC22-95BC-72318FAA31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9687" y="5651761"/>
            <a:ext cx="1519833" cy="53914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873B02B-7CED-4F8C-5324-E008CEAB38E8}"/>
              </a:ext>
            </a:extLst>
          </p:cNvPr>
          <p:cNvSpPr txBox="1"/>
          <p:nvPr/>
        </p:nvSpPr>
        <p:spPr>
          <a:xfrm>
            <a:off x="1161958" y="2882245"/>
            <a:ext cx="9846991" cy="144655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s-CL" sz="4000" spc="-150">
                <a:solidFill>
                  <a:srgbClr val="0063A0"/>
                </a:solidFill>
                <a:effectLst/>
                <a:highlight>
                  <a:srgbClr val="ECEFF1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Recaudación por</a:t>
            </a:r>
          </a:p>
          <a:p>
            <a:pPr algn="ctr"/>
            <a:r>
              <a:rPr lang="es-CL" sz="4800" b="1" spc="-150">
                <a:solidFill>
                  <a:schemeClr val="bg1"/>
                </a:solidFill>
                <a:effectLst/>
                <a:highlight>
                  <a:srgbClr val="0063A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 Tributarias Transitorias 2024</a:t>
            </a:r>
          </a:p>
        </p:txBody>
      </p:sp>
    </p:spTree>
    <p:extLst>
      <p:ext uri="{BB962C8B-B14F-4D97-AF65-F5344CB8AC3E}">
        <p14:creationId xmlns:p14="http://schemas.microsoft.com/office/powerpoint/2010/main" val="215996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65F95FE1-44E6-AE0E-2A75-F2A683131DF0}"/>
              </a:ext>
            </a:extLst>
          </p:cNvPr>
          <p:cNvSpPr/>
          <p:nvPr/>
        </p:nvSpPr>
        <p:spPr>
          <a:xfrm>
            <a:off x="7481378" y="1838726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7C596D5-9A8E-245C-892C-D9EF9F879F3E}"/>
              </a:ext>
            </a:extLst>
          </p:cNvPr>
          <p:cNvSpPr/>
          <p:nvPr/>
        </p:nvSpPr>
        <p:spPr>
          <a:xfrm flipH="1">
            <a:off x="1915195" y="2493869"/>
            <a:ext cx="53988" cy="3468667"/>
          </a:xfrm>
          <a:prstGeom prst="rect">
            <a:avLst/>
          </a:prstGeom>
          <a:solidFill>
            <a:srgbClr val="FF6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29C195-C9CE-9397-794C-A8933A405D01}"/>
              </a:ext>
            </a:extLst>
          </p:cNvPr>
          <p:cNvSpPr txBox="1"/>
          <p:nvPr/>
        </p:nvSpPr>
        <p:spPr>
          <a:xfrm>
            <a:off x="1925432" y="895464"/>
            <a:ext cx="7241085" cy="1017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L"/>
            </a:defPPr>
            <a:lvl1pPr>
              <a:lnSpc>
                <a:spcPts val="3600"/>
              </a:lnSpc>
              <a:defRPr sz="3200" spc="-15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CL"/>
              <a:t>Recaudación por</a:t>
            </a:r>
          </a:p>
          <a:p>
            <a:r>
              <a:rPr lang="es-CL" sz="4000" b="1"/>
              <a:t>medidas tributarias transitorias</a:t>
            </a:r>
            <a:endParaRPr lang="es-ES_tradnl" sz="4000" b="1"/>
          </a:p>
        </p:txBody>
      </p:sp>
      <p:graphicFrame>
        <p:nvGraphicFramePr>
          <p:cNvPr id="12" name="Marcador de contenido 7">
            <a:extLst>
              <a:ext uri="{FF2B5EF4-FFF2-40B4-BE49-F238E27FC236}">
                <a16:creationId xmlns:a16="http://schemas.microsoft.com/office/drawing/2014/main" id="{55CB9381-F4B9-F3DF-2749-86AA7D03BC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536615"/>
              </p:ext>
            </p:extLst>
          </p:nvPr>
        </p:nvGraphicFramePr>
        <p:xfrm>
          <a:off x="2236780" y="2493869"/>
          <a:ext cx="9450723" cy="3468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241">
                  <a:extLst>
                    <a:ext uri="{9D8B030D-6E8A-4147-A177-3AD203B41FA5}">
                      <a16:colId xmlns:a16="http://schemas.microsoft.com/office/drawing/2014/main" val="3268947144"/>
                    </a:ext>
                  </a:extLst>
                </a:gridCol>
                <a:gridCol w="3150241">
                  <a:extLst>
                    <a:ext uri="{9D8B030D-6E8A-4147-A177-3AD203B41FA5}">
                      <a16:colId xmlns:a16="http://schemas.microsoft.com/office/drawing/2014/main" val="3552207727"/>
                    </a:ext>
                  </a:extLst>
                </a:gridCol>
                <a:gridCol w="3150241">
                  <a:extLst>
                    <a:ext uri="{9D8B030D-6E8A-4147-A177-3AD203B41FA5}">
                      <a16:colId xmlns:a16="http://schemas.microsoft.com/office/drawing/2014/main" val="1103163380"/>
                    </a:ext>
                  </a:extLst>
                </a:gridCol>
              </a:tblGrid>
              <a:tr h="483230">
                <a:tc>
                  <a:txBody>
                    <a:bodyPr/>
                    <a:lstStyle/>
                    <a:p>
                      <a:pPr algn="ctr"/>
                      <a:r>
                        <a:rPr lang="es-CL">
                          <a:latin typeface="Aptos" panose="020B0004020202020204" pitchFamily="34" charset="0"/>
                        </a:rPr>
                        <a:t>MEDIDA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>
                          <a:latin typeface="Aptos" panose="020B0004020202020204" pitchFamily="34" charset="0"/>
                        </a:rPr>
                        <a:t>ALCANCE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>
                          <a:latin typeface="Aptos" panose="020B0004020202020204" pitchFamily="34" charset="0"/>
                        </a:rPr>
                        <a:t>IMPUESTO PAGADO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169740"/>
                  </a:ext>
                </a:extLst>
              </a:tr>
              <a:tr h="834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Impuesto Sustitutivo sobre Impuestos Finales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latin typeface="Aptos"/>
                        </a:rPr>
                        <a:t>3.163 declaraciones</a:t>
                      </a:r>
                      <a:endParaRPr lang="es-CL" sz="1600" dirty="0">
                        <a:latin typeface="Aptos" panose="020B00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0" i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s-CL" sz="16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869.445 millones </a:t>
                      </a:r>
                      <a:r>
                        <a:rPr lang="es-CL" sz="1600" b="0" i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(*)</a:t>
                      </a:r>
                      <a:endParaRPr lang="es-CL" sz="1600" b="0" i="0" dirty="0">
                        <a:latin typeface="Aptos" panose="020B00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197717"/>
                  </a:ext>
                </a:extLst>
              </a:tr>
              <a:tr h="834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latin typeface="Aptos" panose="020B0004020202020204" pitchFamily="34" charset="0"/>
                        </a:rPr>
                        <a:t>Reconocimiento de activos en el exterior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latin typeface="Aptos" panose="020B0004020202020204" pitchFamily="34" charset="0"/>
                        </a:rPr>
                        <a:t>568 declaraciones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$92.496</a:t>
                      </a:r>
                      <a:r>
                        <a:rPr lang="es-CL" sz="1600" b="0" i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millones</a:t>
                      </a:r>
                      <a:endParaRPr lang="es-CL" sz="1600" b="0" i="0" dirty="0">
                        <a:latin typeface="Aptos" panose="020B00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949708"/>
                  </a:ext>
                </a:extLst>
              </a:tr>
              <a:tr h="834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kern="1200" dirty="0">
                          <a:solidFill>
                            <a:schemeClr val="dk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Término anticipado de juicios tributarios pendientes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latin typeface="Aptos" panose="020B0004020202020204" pitchFamily="34" charset="0"/>
                        </a:rPr>
                        <a:t>51 solicitudes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0" i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$30.403 millones</a:t>
                      </a:r>
                      <a:endParaRPr lang="es-CL" sz="1600" b="0" i="0" dirty="0">
                        <a:latin typeface="Aptos" panose="020B00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269273"/>
                  </a:ext>
                </a:extLst>
              </a:tr>
              <a:tr h="4832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L" sz="1800" b="1" kern="1200">
                          <a:solidFill>
                            <a:schemeClr val="lt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F3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CL" sz="1800" b="1" kern="1200">
                        <a:solidFill>
                          <a:schemeClr val="lt1"/>
                        </a:solidFill>
                        <a:latin typeface="Aptos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F3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CL" sz="1800" b="1" kern="1200" dirty="0">
                          <a:solidFill>
                            <a:schemeClr val="lt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$992.344 millones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634565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E2645CC2-9E4A-F8DD-2561-B4201053620C}"/>
              </a:ext>
            </a:extLst>
          </p:cNvPr>
          <p:cNvSpPr txBox="1"/>
          <p:nvPr/>
        </p:nvSpPr>
        <p:spPr>
          <a:xfrm>
            <a:off x="5148145" y="6308128"/>
            <a:ext cx="6627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>
                <a:latin typeface="Aptos" panose="020B0004020202020204" pitchFamily="34" charset="0"/>
              </a:rPr>
              <a:t>(*) Valor parcial al 31 de diciembre de 2024.</a:t>
            </a:r>
          </a:p>
        </p:txBody>
      </p:sp>
    </p:spTree>
    <p:extLst>
      <p:ext uri="{BB962C8B-B14F-4D97-AF65-F5344CB8AC3E}">
        <p14:creationId xmlns:p14="http://schemas.microsoft.com/office/powerpoint/2010/main" val="39855379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C3A8-86BF-8B13-01DA-CCEE046B0330}"/>
              </a:ext>
            </a:extLst>
          </p:cNvPr>
          <p:cNvSpPr txBox="1">
            <a:spLocks/>
          </p:cNvSpPr>
          <p:nvPr/>
        </p:nvSpPr>
        <p:spPr>
          <a:xfrm>
            <a:off x="1925432" y="865072"/>
            <a:ext cx="7444710" cy="101701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es-CL" sz="3200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Impuesto sustitutivo </a:t>
            </a:r>
          </a:p>
          <a:p>
            <a:pPr>
              <a:lnSpc>
                <a:spcPts val="3700"/>
              </a:lnSpc>
            </a:pPr>
            <a:r>
              <a:rPr lang="es-CL" sz="4000" b="1" spc="-150">
                <a:solidFill>
                  <a:srgbClr val="333333"/>
                </a:solidFill>
                <a:latin typeface="Arial"/>
                <a:cs typeface="Arial"/>
              </a:rPr>
              <a:t>sobre Impuestos Finales</a:t>
            </a:r>
            <a:endParaRPr lang="es-CL" sz="400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D515AA2-F262-164B-E1BE-79292A3DB3E1}"/>
              </a:ext>
            </a:extLst>
          </p:cNvPr>
          <p:cNvSpPr txBox="1"/>
          <p:nvPr/>
        </p:nvSpPr>
        <p:spPr>
          <a:xfrm>
            <a:off x="2252517" y="2461922"/>
            <a:ext cx="9183269" cy="31598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180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cs typeface="Arial" panose="020B0604020202020204" pitchFamily="34" charset="0"/>
              </a:rPr>
              <a:t>Opción para las empresas de declarar y pagar un Impuesto Sustitutivo de Impuestos Finales sobre utilidades tributarias que se encuentran pendientes de tributación con el Impuesto Global Complementario o Impuesto Adicional.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L" sz="1800">
              <a:solidFill>
                <a:schemeClr val="tx2">
                  <a:lumMod val="75000"/>
                </a:schemeClr>
              </a:solidFill>
              <a:latin typeface="Aptos" panose="020B00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1800">
                <a:solidFill>
                  <a:schemeClr val="tx2">
                    <a:lumMod val="75000"/>
                  </a:schemeClr>
                </a:solidFill>
                <a:effectLst/>
                <a:latin typeface="Aptos"/>
                <a:ea typeface="Times New Roman" panose="02020603050405020304" pitchFamily="18" charset="0"/>
                <a:cs typeface="Arial"/>
              </a:rPr>
              <a:t>Hasta el 31 de diciembre, </a:t>
            </a:r>
            <a:r>
              <a:rPr lang="es-CL" sz="1800" b="1">
                <a:solidFill>
                  <a:schemeClr val="tx2">
                    <a:lumMod val="75000"/>
                  </a:schemeClr>
                </a:solidFill>
                <a:effectLst/>
                <a:latin typeface="Aptos"/>
                <a:ea typeface="Times New Roman" panose="02020603050405020304" pitchFamily="18" charset="0"/>
                <a:cs typeface="Arial"/>
              </a:rPr>
              <a:t>3.163 contribuyentes</a:t>
            </a:r>
            <a:r>
              <a:rPr lang="es-CL" sz="1800">
                <a:solidFill>
                  <a:schemeClr val="tx2">
                    <a:lumMod val="75000"/>
                  </a:schemeClr>
                </a:solidFill>
                <a:effectLst/>
                <a:latin typeface="Aptos"/>
                <a:ea typeface="Times New Roman" panose="02020603050405020304" pitchFamily="18" charset="0"/>
                <a:cs typeface="Arial"/>
              </a:rPr>
              <a:t> se habían acogido, </a:t>
            </a:r>
            <a:r>
              <a:rPr lang="es-CL" sz="1800" b="1">
                <a:solidFill>
                  <a:schemeClr val="tx2">
                    <a:lumMod val="75000"/>
                  </a:schemeClr>
                </a:solidFill>
                <a:effectLst/>
                <a:latin typeface="Aptos"/>
                <a:ea typeface="Times New Roman" panose="02020603050405020304" pitchFamily="18" charset="0"/>
                <a:cs typeface="Arial"/>
              </a:rPr>
              <a:t>pagando $869.445 millones por impuestos </a:t>
            </a:r>
            <a:r>
              <a:rPr lang="es-CL" sz="1800" b="1">
                <a:solidFill>
                  <a:srgbClr val="0063A0"/>
                </a:solidFill>
                <a:effectLst/>
                <a:latin typeface="Aptos"/>
                <a:ea typeface="Times New Roman" panose="02020603050405020304" pitchFamily="18" charset="0"/>
                <a:cs typeface="Arial"/>
              </a:rPr>
              <a:t>(+134% del estimado en el informe financiero).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L" sz="1800">
              <a:solidFill>
                <a:schemeClr val="tx2">
                  <a:lumMod val="75000"/>
                </a:schemeClr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1800">
                <a:solidFill>
                  <a:schemeClr val="tx2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opción de acogerse a este mecanismo termina el 31 de enero de 2025, </a:t>
            </a:r>
            <a:r>
              <a:rPr lang="es-CL" sz="1800" b="1">
                <a:solidFill>
                  <a:srgbClr val="0063A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lo que la información de rendimiento es todavía parcial.</a:t>
            </a:r>
            <a:endParaRPr lang="es-CL" sz="1800" b="1">
              <a:solidFill>
                <a:srgbClr val="0063A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1AE0214-0705-318A-3DF4-EC09EF27D05F}"/>
              </a:ext>
            </a:extLst>
          </p:cNvPr>
          <p:cNvSpPr/>
          <p:nvPr/>
        </p:nvSpPr>
        <p:spPr>
          <a:xfrm flipH="1">
            <a:off x="1915195" y="2392084"/>
            <a:ext cx="53988" cy="3468667"/>
          </a:xfrm>
          <a:prstGeom prst="rect">
            <a:avLst/>
          </a:prstGeom>
          <a:solidFill>
            <a:srgbClr val="FF6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4095D6C-96CD-66DD-E969-095DD5D51755}"/>
              </a:ext>
            </a:extLst>
          </p:cNvPr>
          <p:cNvSpPr/>
          <p:nvPr/>
        </p:nvSpPr>
        <p:spPr>
          <a:xfrm>
            <a:off x="6096000" y="1851691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</p:spTree>
    <p:extLst>
      <p:ext uri="{BB962C8B-B14F-4D97-AF65-F5344CB8AC3E}">
        <p14:creationId xmlns:p14="http://schemas.microsoft.com/office/powerpoint/2010/main" val="283362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FD510FE-3D12-1E02-7991-07F06C7C31FC}"/>
              </a:ext>
            </a:extLst>
          </p:cNvPr>
          <p:cNvSpPr/>
          <p:nvPr/>
        </p:nvSpPr>
        <p:spPr>
          <a:xfrm>
            <a:off x="1851397" y="5112195"/>
            <a:ext cx="9887886" cy="1800404"/>
          </a:xfrm>
          <a:prstGeom prst="rect">
            <a:avLst/>
          </a:prstGeom>
          <a:solidFill>
            <a:srgbClr val="D2DE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0A3A88A-E63D-F577-C9D6-FE69F1301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7" y="235227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altLang="es-C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5720921-6030-C2CA-EB36-22667BECA390}"/>
              </a:ext>
            </a:extLst>
          </p:cNvPr>
          <p:cNvSpPr txBox="1"/>
          <p:nvPr/>
        </p:nvSpPr>
        <p:spPr>
          <a:xfrm>
            <a:off x="2228193" y="3208610"/>
            <a:ext cx="2785380" cy="560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1800"/>
              </a:lnSpc>
            </a:pPr>
            <a:r>
              <a:rPr lang="es-CL" sz="2400" b="1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568 declaraciones</a:t>
            </a:r>
          </a:p>
          <a:p>
            <a:pPr lvl="0" algn="just">
              <a:lnSpc>
                <a:spcPts val="1800"/>
              </a:lnSpc>
            </a:pPr>
            <a:r>
              <a:rPr lang="es-CL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547 contribuyentes:</a:t>
            </a:r>
            <a:endParaRPr lang="es-CL" sz="180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DCEB4DDB-305F-0A97-5FBA-D40F8EE06B61}"/>
              </a:ext>
            </a:extLst>
          </p:cNvPr>
          <p:cNvGrpSpPr/>
          <p:nvPr/>
        </p:nvGrpSpPr>
        <p:grpSpPr>
          <a:xfrm>
            <a:off x="5013573" y="2448195"/>
            <a:ext cx="5642411" cy="2227252"/>
            <a:chOff x="5447252" y="4056993"/>
            <a:chExt cx="5642411" cy="2227252"/>
          </a:xfrm>
        </p:grpSpPr>
        <p:graphicFrame>
          <p:nvGraphicFramePr>
            <p:cNvPr id="13" name="Gráfico 12">
              <a:extLst>
                <a:ext uri="{FF2B5EF4-FFF2-40B4-BE49-F238E27FC236}">
                  <a16:creationId xmlns:a16="http://schemas.microsoft.com/office/drawing/2014/main" id="{5F5B130F-988E-5649-288B-6029469BF93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11801857"/>
                </p:ext>
              </p:extLst>
            </p:nvPr>
          </p:nvGraphicFramePr>
          <p:xfrm>
            <a:off x="5447252" y="4056993"/>
            <a:ext cx="3343534" cy="22272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78011D8E-DE3B-AF34-623F-F94D61F7619B}"/>
                </a:ext>
              </a:extLst>
            </p:cNvPr>
            <p:cNvSpPr txBox="1"/>
            <p:nvPr/>
          </p:nvSpPr>
          <p:spPr>
            <a:xfrm>
              <a:off x="6778670" y="5146793"/>
              <a:ext cx="7745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2400" b="1">
                  <a:solidFill>
                    <a:schemeClr val="bg1"/>
                  </a:solidFill>
                  <a:latin typeface="Aptos" panose="020B0004020202020204" pitchFamily="34" charset="0"/>
                </a:rPr>
                <a:t>65%</a:t>
              </a:r>
            </a:p>
          </p:txBody>
        </p:sp>
        <p:graphicFrame>
          <p:nvGraphicFramePr>
            <p:cNvPr id="15" name="Gráfico 14">
              <a:extLst>
                <a:ext uri="{FF2B5EF4-FFF2-40B4-BE49-F238E27FC236}">
                  <a16:creationId xmlns:a16="http://schemas.microsoft.com/office/drawing/2014/main" id="{C8D9BD37-6F6B-E145-4854-10E6A0B7526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51755657"/>
                </p:ext>
              </p:extLst>
            </p:nvPr>
          </p:nvGraphicFramePr>
          <p:xfrm>
            <a:off x="9262320" y="4102849"/>
            <a:ext cx="1827343" cy="19624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4C1EE8C1-748C-10DE-48EF-86467298047A}"/>
                </a:ext>
              </a:extLst>
            </p:cNvPr>
            <p:cNvCxnSpPr/>
            <p:nvPr/>
          </p:nvCxnSpPr>
          <p:spPr>
            <a:xfrm>
              <a:off x="8816247" y="4130095"/>
              <a:ext cx="0" cy="2081048"/>
            </a:xfrm>
            <a:prstGeom prst="line">
              <a:avLst/>
            </a:prstGeom>
            <a:ln w="19050">
              <a:solidFill>
                <a:srgbClr val="757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C7526E6-1A06-F820-BC75-653AF783745F}"/>
                </a:ext>
              </a:extLst>
            </p:cNvPr>
            <p:cNvSpPr txBox="1"/>
            <p:nvPr/>
          </p:nvSpPr>
          <p:spPr>
            <a:xfrm>
              <a:off x="9824259" y="5179203"/>
              <a:ext cx="7745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2400" b="1">
                  <a:solidFill>
                    <a:schemeClr val="bg1"/>
                  </a:solidFill>
                  <a:latin typeface="Aptos" panose="020B0004020202020204" pitchFamily="34" charset="0"/>
                </a:rPr>
                <a:t>80%</a:t>
              </a: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9ED8C8A8-5733-2792-5ECA-94B7C6E5027F}"/>
              </a:ext>
            </a:extLst>
          </p:cNvPr>
          <p:cNvSpPr txBox="1"/>
          <p:nvPr/>
        </p:nvSpPr>
        <p:spPr>
          <a:xfrm>
            <a:off x="5013573" y="5563561"/>
            <a:ext cx="2553904" cy="70532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CL" sz="2400" b="1">
                <a:latin typeface="Aptos" panose="020B0004020202020204" pitchFamily="34" charset="0"/>
                <a:cs typeface="Arial" panose="020B0604020202020204" pitchFamily="34" charset="0"/>
              </a:rPr>
              <a:t>$92.496 millones</a:t>
            </a:r>
          </a:p>
          <a:p>
            <a:pPr algn="ctr">
              <a:lnSpc>
                <a:spcPts val="1600"/>
              </a:lnSpc>
            </a:pPr>
            <a:r>
              <a:rPr lang="es-CL">
                <a:latin typeface="Aptos"/>
                <a:cs typeface="Arial"/>
              </a:rPr>
              <a:t>en impuesto declarado.</a:t>
            </a:r>
            <a:endParaRPr lang="es-ES_tradnl">
              <a:latin typeface="Aptos"/>
              <a:cs typeface="Arial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3EC1C5-DCDA-DB2C-BE41-83BFE8DEBA77}"/>
              </a:ext>
            </a:extLst>
          </p:cNvPr>
          <p:cNvSpPr txBox="1"/>
          <p:nvPr/>
        </p:nvSpPr>
        <p:spPr>
          <a:xfrm>
            <a:off x="1834515" y="5562279"/>
            <a:ext cx="2933341" cy="91307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1600"/>
              </a:lnSpc>
            </a:pPr>
            <a:r>
              <a:rPr lang="es-CL" sz="2400" b="1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$770.797 millones</a:t>
            </a:r>
          </a:p>
          <a:p>
            <a:pPr algn="ctr">
              <a:lnSpc>
                <a:spcPts val="1600"/>
              </a:lnSpc>
            </a:pPr>
            <a:r>
              <a:rPr lang="es-CL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base imponible</a:t>
            </a:r>
          </a:p>
          <a:p>
            <a:pPr algn="ctr">
              <a:lnSpc>
                <a:spcPts val="1600"/>
              </a:lnSpc>
            </a:pPr>
            <a:r>
              <a:rPr lang="es-CL" sz="1400">
                <a:effectLst/>
                <a:latin typeface="Aptos"/>
                <a:ea typeface="Calibri"/>
                <a:cs typeface="Arial"/>
              </a:rPr>
              <a:t>(totalidad de los bienes y rentas acogidos al régimen</a:t>
            </a:r>
            <a:r>
              <a:rPr lang="es-CL" sz="1400">
                <a:latin typeface="Aptos"/>
                <a:ea typeface="Calibri"/>
                <a:cs typeface="Arial"/>
              </a:rPr>
              <a:t>).</a:t>
            </a:r>
            <a:endParaRPr lang="es-CL" sz="1400">
              <a:effectLst/>
              <a:latin typeface="Aptos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8FAF4871-E7D6-2D1D-8915-9150654FDF7A}"/>
              </a:ext>
            </a:extLst>
          </p:cNvPr>
          <p:cNvGrpSpPr/>
          <p:nvPr/>
        </p:nvGrpSpPr>
        <p:grpSpPr>
          <a:xfrm>
            <a:off x="4725187" y="5022225"/>
            <a:ext cx="3217383" cy="1991196"/>
            <a:chOff x="4765528" y="4915892"/>
            <a:chExt cx="3217383" cy="1618593"/>
          </a:xfrm>
        </p:grpSpPr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F5CF2CD4-E4A0-3F3D-8091-FF6C20C27E7D}"/>
                </a:ext>
              </a:extLst>
            </p:cNvPr>
            <p:cNvSpPr/>
            <p:nvPr/>
          </p:nvSpPr>
          <p:spPr>
            <a:xfrm>
              <a:off x="4765528" y="4915892"/>
              <a:ext cx="126124" cy="1618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D8B3A614-FDEE-AD1E-1259-BC21E6CB6D5D}"/>
                </a:ext>
              </a:extLst>
            </p:cNvPr>
            <p:cNvSpPr/>
            <p:nvPr/>
          </p:nvSpPr>
          <p:spPr>
            <a:xfrm>
              <a:off x="7856787" y="4915892"/>
              <a:ext cx="126124" cy="1618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8B6566D-86D0-3B2D-6550-2B4591A117F5}"/>
              </a:ext>
            </a:extLst>
          </p:cNvPr>
          <p:cNvSpPr txBox="1"/>
          <p:nvPr/>
        </p:nvSpPr>
        <p:spPr>
          <a:xfrm>
            <a:off x="8108153" y="5320161"/>
            <a:ext cx="3496721" cy="11664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s-CL">
                <a:latin typeface="Aptos"/>
                <a:cs typeface="Arial"/>
              </a:rPr>
              <a:t>El monto de los impuestos representa un </a:t>
            </a:r>
            <a:r>
              <a:rPr lang="es-CL" b="1">
                <a:latin typeface="Aptos"/>
                <a:cs typeface="Arial"/>
              </a:rPr>
              <a:t>15,6%</a:t>
            </a:r>
            <a:r>
              <a:rPr lang="es-CL">
                <a:latin typeface="Aptos"/>
                <a:cs typeface="Arial"/>
              </a:rPr>
              <a:t> del estimado inicial, que ascendía a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L" sz="2400" b="1">
                <a:latin typeface="Aptos" panose="020B0004020202020204" pitchFamily="34" charset="0"/>
                <a:cs typeface="Arial" panose="020B0604020202020204" pitchFamily="34" charset="0"/>
              </a:rPr>
              <a:t>$591.927 millones.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4398E17-7ED5-DE01-A822-B324AA0C829E}"/>
              </a:ext>
            </a:extLst>
          </p:cNvPr>
          <p:cNvSpPr/>
          <p:nvPr/>
        </p:nvSpPr>
        <p:spPr>
          <a:xfrm>
            <a:off x="5340561" y="1851691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C674E3B-6CDD-2158-FB02-CDABBC7C3DC7}"/>
              </a:ext>
            </a:extLst>
          </p:cNvPr>
          <p:cNvSpPr txBox="1">
            <a:spLocks/>
          </p:cNvSpPr>
          <p:nvPr/>
        </p:nvSpPr>
        <p:spPr>
          <a:xfrm>
            <a:off x="1925432" y="865072"/>
            <a:ext cx="5151993" cy="10170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es-CL" sz="3200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Reconocimiento de</a:t>
            </a:r>
          </a:p>
          <a:p>
            <a:pPr>
              <a:lnSpc>
                <a:spcPts val="3700"/>
              </a:lnSpc>
            </a:pPr>
            <a:r>
              <a:rPr lang="es-CL" sz="4000" b="1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Activos en el Exterior</a:t>
            </a:r>
            <a:endParaRPr lang="es-CL" sz="4000"/>
          </a:p>
        </p:txBody>
      </p:sp>
    </p:spTree>
    <p:extLst>
      <p:ext uri="{BB962C8B-B14F-4D97-AF65-F5344CB8AC3E}">
        <p14:creationId xmlns:p14="http://schemas.microsoft.com/office/powerpoint/2010/main" val="3641340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6DA09CFF-ADD5-2DCB-D994-03AC1C73E76F}"/>
              </a:ext>
            </a:extLst>
          </p:cNvPr>
          <p:cNvSpPr/>
          <p:nvPr/>
        </p:nvSpPr>
        <p:spPr>
          <a:xfrm>
            <a:off x="5340561" y="1851691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BC3A8-86BF-8B13-01DA-CCEE046B0330}"/>
              </a:ext>
            </a:extLst>
          </p:cNvPr>
          <p:cNvSpPr txBox="1">
            <a:spLocks/>
          </p:cNvSpPr>
          <p:nvPr/>
        </p:nvSpPr>
        <p:spPr>
          <a:xfrm>
            <a:off x="1925432" y="865072"/>
            <a:ext cx="5151993" cy="10170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es-CL" sz="3200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Reconocimiento de</a:t>
            </a:r>
          </a:p>
          <a:p>
            <a:pPr>
              <a:lnSpc>
                <a:spcPts val="3700"/>
              </a:lnSpc>
            </a:pPr>
            <a:r>
              <a:rPr lang="es-CL" sz="4000" b="1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Activos en el Exterior</a:t>
            </a:r>
            <a:endParaRPr lang="es-CL" sz="400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840BC671-A460-A9A6-B51E-C23D4CA29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280034"/>
              </p:ext>
            </p:extLst>
          </p:nvPr>
        </p:nvGraphicFramePr>
        <p:xfrm>
          <a:off x="2156057" y="3067916"/>
          <a:ext cx="9498291" cy="2792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6097">
                  <a:extLst>
                    <a:ext uri="{9D8B030D-6E8A-4147-A177-3AD203B41FA5}">
                      <a16:colId xmlns:a16="http://schemas.microsoft.com/office/drawing/2014/main" val="3896239845"/>
                    </a:ext>
                  </a:extLst>
                </a:gridCol>
                <a:gridCol w="3166097">
                  <a:extLst>
                    <a:ext uri="{9D8B030D-6E8A-4147-A177-3AD203B41FA5}">
                      <a16:colId xmlns:a16="http://schemas.microsoft.com/office/drawing/2014/main" val="1329615591"/>
                    </a:ext>
                  </a:extLst>
                </a:gridCol>
                <a:gridCol w="3166097">
                  <a:extLst>
                    <a:ext uri="{9D8B030D-6E8A-4147-A177-3AD203B41FA5}">
                      <a16:colId xmlns:a16="http://schemas.microsoft.com/office/drawing/2014/main" val="1494117865"/>
                    </a:ext>
                  </a:extLst>
                </a:gridCol>
              </a:tblGrid>
              <a:tr h="530334">
                <a:tc>
                  <a:txBody>
                    <a:bodyPr/>
                    <a:lstStyle/>
                    <a:p>
                      <a:pPr algn="ctr"/>
                      <a:r>
                        <a:rPr lang="es-CL" sz="1800" b="1">
                          <a:solidFill>
                            <a:schemeClr val="bg1"/>
                          </a:solidFill>
                          <a:latin typeface="Aptos"/>
                        </a:rPr>
                        <a:t>CATEGORÍA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b="1">
                          <a:solidFill>
                            <a:schemeClr val="bg1"/>
                          </a:solidFill>
                          <a:latin typeface="Aptos"/>
                        </a:rPr>
                        <a:t>BASE IMPONIBLE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b="1">
                          <a:solidFill>
                            <a:schemeClr val="bg1"/>
                          </a:solidFill>
                          <a:latin typeface="Aptos"/>
                        </a:rPr>
                        <a:t>IMPUESTOS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92433"/>
                  </a:ext>
                </a:extLst>
              </a:tr>
              <a:tr h="994845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s-ES" sz="1400">
                          <a:latin typeface="Aptos"/>
                        </a:rPr>
                        <a:t>Bienes muebles: vehículos, naves, aeronaves, joyas, objetos de arte, antigüedades, armas, etc.</a:t>
                      </a:r>
                      <a:endParaRPr lang="es-CL" sz="1400">
                        <a:latin typeface="Aptos"/>
                      </a:endParaRPr>
                    </a:p>
                    <a:p>
                      <a:endParaRPr lang="es-CL" sz="1400">
                        <a:latin typeface="Aptos" panose="020B00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>
                          <a:effectLst/>
                          <a:latin typeface="Aptos"/>
                          <a:ea typeface="Calibri"/>
                          <a:cs typeface="Arial"/>
                        </a:rPr>
                        <a:t>$317.490 millones </a:t>
                      </a:r>
                      <a:endParaRPr lang="es-CL" sz="1600">
                        <a:latin typeface="Aptos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>
                          <a:effectLst/>
                          <a:latin typeface="Aptos"/>
                          <a:ea typeface="Calibri"/>
                          <a:cs typeface="Arial"/>
                        </a:rPr>
                        <a:t>$38.099 millones</a:t>
                      </a:r>
                      <a:endParaRPr lang="es-CL" sz="1600">
                        <a:latin typeface="Aptos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097792"/>
                  </a:ext>
                </a:extLst>
              </a:tr>
              <a:tr h="737322">
                <a:tc>
                  <a:txBody>
                    <a:bodyPr/>
                    <a:lstStyle/>
                    <a:p>
                      <a:r>
                        <a:rPr lang="es-CL" sz="1400">
                          <a:effectLst/>
                          <a:latin typeface="Aptos"/>
                          <a:ea typeface="Calibri"/>
                          <a:cs typeface="Arial"/>
                        </a:rPr>
                        <a:t>Acciones</a:t>
                      </a:r>
                      <a:endParaRPr lang="es-CL" sz="1400">
                        <a:latin typeface="Aptos"/>
                        <a:ea typeface="Calibri"/>
                        <a:cs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kern="1200">
                          <a:solidFill>
                            <a:schemeClr val="tx1"/>
                          </a:solidFill>
                          <a:effectLst/>
                          <a:latin typeface="Aptos"/>
                          <a:cs typeface="Arial"/>
                        </a:rPr>
                        <a:t>$165.835 millones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kern="1200">
                          <a:solidFill>
                            <a:schemeClr val="tx1"/>
                          </a:solidFill>
                          <a:effectLst/>
                          <a:latin typeface="Aptos"/>
                          <a:ea typeface="Calibri"/>
                          <a:cs typeface="Arial"/>
                        </a:rPr>
                        <a:t>$19.900 millones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656501"/>
                  </a:ext>
                </a:extLst>
              </a:tr>
              <a:tr h="530334">
                <a:tc>
                  <a:txBody>
                    <a:bodyPr/>
                    <a:lstStyle/>
                    <a:p>
                      <a:r>
                        <a:rPr lang="es-CL" sz="1400">
                          <a:effectLst/>
                          <a:latin typeface="Aptos"/>
                          <a:ea typeface="Calibri"/>
                          <a:cs typeface="Arial"/>
                        </a:rPr>
                        <a:t>Depósitos</a:t>
                      </a:r>
                      <a:endParaRPr lang="es-CL" sz="1400">
                        <a:latin typeface="Aptos"/>
                        <a:ea typeface="Calibri"/>
                        <a:cs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kern="1200">
                          <a:solidFill>
                            <a:schemeClr val="tx1"/>
                          </a:solidFill>
                          <a:effectLst/>
                          <a:latin typeface="Aptos"/>
                          <a:ea typeface="+mn-ea"/>
                          <a:cs typeface="Arial"/>
                        </a:rPr>
                        <a:t>$98.788 millones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kern="1200">
                          <a:solidFill>
                            <a:schemeClr val="tx1"/>
                          </a:solidFill>
                          <a:effectLst/>
                          <a:latin typeface="Aptos"/>
                          <a:ea typeface="Calibri"/>
                          <a:cs typeface="Arial"/>
                        </a:rPr>
                        <a:t>$11.855 millones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300591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16CABBF7-2835-6680-7C79-EAA50C4D75F3}"/>
              </a:ext>
            </a:extLst>
          </p:cNvPr>
          <p:cNvSpPr txBox="1"/>
          <p:nvPr/>
        </p:nvSpPr>
        <p:spPr>
          <a:xfrm>
            <a:off x="2156057" y="2419545"/>
            <a:ext cx="6096000" cy="378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CL" sz="1800" b="1">
                <a:solidFill>
                  <a:srgbClr val="0063A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Principales tipos de rentas o bienes declarados: </a:t>
            </a:r>
            <a:endParaRPr lang="es-CL" sz="1800" b="1">
              <a:solidFill>
                <a:srgbClr val="0063A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2390CE3-2A04-BE36-E3E3-F509C9176102}"/>
              </a:ext>
            </a:extLst>
          </p:cNvPr>
          <p:cNvSpPr/>
          <p:nvPr/>
        </p:nvSpPr>
        <p:spPr>
          <a:xfrm flipH="1">
            <a:off x="1915195" y="2392084"/>
            <a:ext cx="53988" cy="3468667"/>
          </a:xfrm>
          <a:prstGeom prst="rect">
            <a:avLst/>
          </a:prstGeom>
          <a:solidFill>
            <a:srgbClr val="FF6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29707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6DA09CFF-ADD5-2DCB-D994-03AC1C73E76F}"/>
              </a:ext>
            </a:extLst>
          </p:cNvPr>
          <p:cNvSpPr/>
          <p:nvPr/>
        </p:nvSpPr>
        <p:spPr>
          <a:xfrm>
            <a:off x="5340561" y="1851691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BC3A8-86BF-8B13-01DA-CCEE046B0330}"/>
              </a:ext>
            </a:extLst>
          </p:cNvPr>
          <p:cNvSpPr txBox="1">
            <a:spLocks/>
          </p:cNvSpPr>
          <p:nvPr/>
        </p:nvSpPr>
        <p:spPr>
          <a:xfrm>
            <a:off x="1925432" y="865072"/>
            <a:ext cx="5151993" cy="10170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es-CL" sz="3200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Reconocimiento de</a:t>
            </a:r>
          </a:p>
          <a:p>
            <a:pPr>
              <a:lnSpc>
                <a:spcPts val="3700"/>
              </a:lnSpc>
            </a:pPr>
            <a:r>
              <a:rPr lang="es-CL" sz="4000" b="1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Activos en el Exterior</a:t>
            </a:r>
            <a:endParaRPr lang="es-CL" sz="400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6CABBF7-2835-6680-7C79-EAA50C4D75F3}"/>
              </a:ext>
            </a:extLst>
          </p:cNvPr>
          <p:cNvSpPr txBox="1"/>
          <p:nvPr/>
        </p:nvSpPr>
        <p:spPr>
          <a:xfrm>
            <a:off x="2252516" y="2039707"/>
            <a:ext cx="6096000" cy="375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b="1">
                <a:solidFill>
                  <a:srgbClr val="0063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País de ubicación del bien o renta: 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2390CE3-2A04-BE36-E3E3-F509C9176102}"/>
              </a:ext>
            </a:extLst>
          </p:cNvPr>
          <p:cNvSpPr/>
          <p:nvPr/>
        </p:nvSpPr>
        <p:spPr>
          <a:xfrm flipH="1">
            <a:off x="1915195" y="2131359"/>
            <a:ext cx="50003" cy="4363277"/>
          </a:xfrm>
          <a:prstGeom prst="rect">
            <a:avLst/>
          </a:prstGeom>
          <a:solidFill>
            <a:srgbClr val="FF6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3154E118-D10E-B704-0A76-6EFC294D6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955094"/>
              </p:ext>
            </p:extLst>
          </p:nvPr>
        </p:nvGraphicFramePr>
        <p:xfrm>
          <a:off x="2261698" y="3001505"/>
          <a:ext cx="9183270" cy="3493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4516">
                  <a:extLst>
                    <a:ext uri="{9D8B030D-6E8A-4147-A177-3AD203B41FA5}">
                      <a16:colId xmlns:a16="http://schemas.microsoft.com/office/drawing/2014/main" val="1807412436"/>
                    </a:ext>
                  </a:extLst>
                </a:gridCol>
                <a:gridCol w="3442516">
                  <a:extLst>
                    <a:ext uri="{9D8B030D-6E8A-4147-A177-3AD203B41FA5}">
                      <a16:colId xmlns:a16="http://schemas.microsoft.com/office/drawing/2014/main" val="2470103354"/>
                    </a:ext>
                  </a:extLst>
                </a:gridCol>
                <a:gridCol w="2796238">
                  <a:extLst>
                    <a:ext uri="{9D8B030D-6E8A-4147-A177-3AD203B41FA5}">
                      <a16:colId xmlns:a16="http://schemas.microsoft.com/office/drawing/2014/main" val="3853887280"/>
                    </a:ext>
                  </a:extLst>
                </a:gridCol>
              </a:tblGrid>
              <a:tr h="407113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1400" b="1" u="none" strike="noStrike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PAÍS </a:t>
                      </a:r>
                      <a:endParaRPr lang="es-CL" sz="1400" b="1" i="0" u="none" strike="noStrike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1400" b="1" u="none" strike="noStrike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 MONTO BASE IMPONIBLE (MM$) </a:t>
                      </a:r>
                      <a:endParaRPr lang="es-CL" sz="1400" b="1" i="0" u="none" strike="noStrike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6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1400" b="1" u="none" strike="noStrike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</a:rPr>
                        <a:t> IMPUESTO DECLARADO (MM$) </a:t>
                      </a:r>
                      <a:endParaRPr lang="es-CL" sz="1400" b="1" i="0" u="none" strike="noStrike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6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299913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Estados Unidos de América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268.224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32.187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764355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Panamá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106.762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12.811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570682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Islas Vírgenes (Reino Unido)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78.084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9.370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477295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Suiza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56.664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6.800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163646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Uruguay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46.519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5.582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15020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Sin Información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32.805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3.937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837493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Malta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31.056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3.727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655545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Bahamas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28.091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3.371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615667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Holanda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15.362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1.843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817256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Islas Caimán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15.328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1.839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468371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Liechtenstein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13.003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1.560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45443"/>
                  </a:ext>
                </a:extLst>
              </a:tr>
              <a:tr h="22043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Canadá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11.820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</a:rPr>
                        <a:t>1.418</a:t>
                      </a:r>
                      <a:endParaRPr lang="es-CL" sz="1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720344"/>
                  </a:ext>
                </a:extLst>
              </a:tr>
              <a:tr h="22042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Otros</a:t>
                      </a:r>
                    </a:p>
                  </a:txBody>
                  <a:tcPr marL="9524" marR="9524" marT="9524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67.079</a:t>
                      </a:r>
                    </a:p>
                  </a:txBody>
                  <a:tcPr marL="9524" marR="9524" marT="9524" marB="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s-CL" sz="120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ptos"/>
                        </a:rPr>
                        <a:t>8.051</a:t>
                      </a:r>
                    </a:p>
                  </a:txBody>
                  <a:tcPr marL="9524" marR="9524" marT="9524" marB="0" anchor="ctr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769998"/>
                  </a:ext>
                </a:extLst>
              </a:tr>
              <a:tr h="22042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CL" sz="1200" b="1" u="none" strike="noStrike">
                          <a:solidFill>
                            <a:schemeClr val="bg1"/>
                          </a:solidFill>
                          <a:effectLst/>
                          <a:latin typeface="Aptos"/>
                        </a:rPr>
                        <a:t>TOTAL</a:t>
                      </a:r>
                    </a:p>
                  </a:txBody>
                  <a:tcPr marL="9524" marR="9524" marT="9524" marB="0" anchor="ctr">
                    <a:solidFill>
                      <a:srgbClr val="FF6F33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s-CL" sz="1200" b="1" u="none" strike="noStrike">
                          <a:solidFill>
                            <a:schemeClr val="bg1"/>
                          </a:solidFill>
                          <a:effectLst/>
                          <a:latin typeface="Aptos"/>
                        </a:rPr>
                        <a:t>770.797</a:t>
                      </a:r>
                    </a:p>
                  </a:txBody>
                  <a:tcPr marL="9524" marR="9524" marT="9524" marB="0" anchor="ctr">
                    <a:solidFill>
                      <a:srgbClr val="FF6F33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s-CL" sz="1200" b="1" u="none" strike="noStrike">
                          <a:solidFill>
                            <a:schemeClr val="bg1"/>
                          </a:solidFill>
                          <a:effectLst/>
                          <a:latin typeface="Aptos"/>
                        </a:rPr>
                        <a:t>92.496</a:t>
                      </a:r>
                    </a:p>
                  </a:txBody>
                  <a:tcPr marL="9524" marR="9524" marT="9524" marB="0" anchor="ctr">
                    <a:solidFill>
                      <a:srgbClr val="FF6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37030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EDCE5866-7247-0D07-1429-E2B0305DC1B2}"/>
              </a:ext>
            </a:extLst>
          </p:cNvPr>
          <p:cNvSpPr txBox="1"/>
          <p:nvPr/>
        </p:nvSpPr>
        <p:spPr>
          <a:xfrm>
            <a:off x="2261698" y="2420624"/>
            <a:ext cx="9183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>
                <a:solidFill>
                  <a:schemeClr val="tx2">
                    <a:lumMod val="75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mayor cantidad de bienes y rentas declaradas provienen de Estados Unidos (53%), </a:t>
            </a:r>
            <a:r>
              <a:rPr lang="es-CL" sz="1400">
                <a:solidFill>
                  <a:schemeClr val="tx2">
                    <a:lumMod val="75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que generaron un 35% del total.</a:t>
            </a:r>
            <a:endParaRPr lang="es-ES_tradnl" sz="1400">
              <a:solidFill>
                <a:schemeClr val="tx2">
                  <a:lumMod val="75000"/>
                </a:schemeClr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126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9921E1B-020C-5192-E0BC-546D144AA9FA}"/>
              </a:ext>
            </a:extLst>
          </p:cNvPr>
          <p:cNvSpPr txBox="1">
            <a:spLocks/>
          </p:cNvSpPr>
          <p:nvPr/>
        </p:nvSpPr>
        <p:spPr>
          <a:xfrm>
            <a:off x="1925432" y="865072"/>
            <a:ext cx="5151993" cy="10170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es-CL" sz="3200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Término anticipado de</a:t>
            </a:r>
          </a:p>
          <a:p>
            <a:pPr>
              <a:lnSpc>
                <a:spcPts val="3700"/>
              </a:lnSpc>
            </a:pPr>
            <a:r>
              <a:rPr lang="es-CL" sz="4000" b="1" spc="-15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Juicios Tributarios</a:t>
            </a:r>
            <a:endParaRPr lang="es-CL" sz="40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DA09CFF-ADD5-2DCB-D994-03AC1C73E76F}"/>
              </a:ext>
            </a:extLst>
          </p:cNvPr>
          <p:cNvSpPr/>
          <p:nvPr/>
        </p:nvSpPr>
        <p:spPr>
          <a:xfrm>
            <a:off x="4683333" y="1851691"/>
            <a:ext cx="1510878" cy="60783"/>
          </a:xfrm>
          <a:prstGeom prst="rect">
            <a:avLst/>
          </a:prstGeom>
          <a:solidFill>
            <a:srgbClr val="006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D515AA2-F262-164B-E1BE-79292A3DB3E1}"/>
              </a:ext>
            </a:extLst>
          </p:cNvPr>
          <p:cNvSpPr txBox="1"/>
          <p:nvPr/>
        </p:nvSpPr>
        <p:spPr>
          <a:xfrm>
            <a:off x="2234156" y="2920958"/>
            <a:ext cx="9183269" cy="21303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L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ea typeface="+mn-lt"/>
                <a:cs typeface="+mn-lt"/>
              </a:rPr>
              <a:t>Opción de poner término a procesos judiciales pendientes para contribuyentes </a:t>
            </a:r>
            <a:r>
              <a:rPr lang="es-CL" b="1">
                <a:solidFill>
                  <a:srgbClr val="0063A0"/>
                </a:solidFill>
                <a:latin typeface="Aptos" panose="020B0004020202020204" pitchFamily="34" charset="0"/>
                <a:ea typeface="+mn-lt"/>
                <a:cs typeface="+mn-lt"/>
              </a:rPr>
              <a:t>que aceptaran pagar el total de las diferencias de impuestos determinadas por el SII</a:t>
            </a:r>
            <a:r>
              <a:rPr lang="es-CL">
                <a:solidFill>
                  <a:srgbClr val="0063A0"/>
                </a:solidFill>
                <a:latin typeface="Aptos" panose="020B0004020202020204" pitchFamily="34" charset="0"/>
                <a:ea typeface="+mn-lt"/>
                <a:cs typeface="+mn-lt"/>
              </a:rPr>
              <a:t>, </a:t>
            </a:r>
            <a:r>
              <a:rPr lang="es-CL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ea typeface="+mn-lt"/>
                <a:cs typeface="+mn-lt"/>
              </a:rPr>
              <a:t>a cambio de la condonación del total de los intereses y multas.</a:t>
            </a:r>
            <a:endParaRPr lang="es-ES">
              <a:solidFill>
                <a:schemeClr val="tx2">
                  <a:lumMod val="75000"/>
                </a:schemeClr>
              </a:solidFill>
              <a:latin typeface="Aptos" panose="020B0004020202020204" pitchFamily="34" charset="0"/>
              <a:ea typeface="+mn-lt"/>
              <a:cs typeface="+mn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CL">
              <a:solidFill>
                <a:schemeClr val="tx2">
                  <a:lumMod val="75000"/>
                </a:schemeClr>
              </a:solidFill>
              <a:latin typeface="Aptos" panose="020B0004020202020204" pitchFamily="34" charset="0"/>
              <a:ea typeface="+mn-lt"/>
              <a:cs typeface="+mn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L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ea typeface="+mn-lt"/>
                <a:cs typeface="+mn-lt"/>
              </a:rPr>
              <a:t>Se presentaron </a:t>
            </a:r>
            <a:r>
              <a:rPr lang="es-CL" b="1">
                <a:solidFill>
                  <a:srgbClr val="0063A0"/>
                </a:solidFill>
                <a:latin typeface="Aptos" panose="020B0004020202020204" pitchFamily="34" charset="0"/>
                <a:ea typeface="+mn-lt"/>
                <a:cs typeface="+mn-lt"/>
              </a:rPr>
              <a:t>51 solicitudes</a:t>
            </a:r>
            <a:r>
              <a:rPr lang="es-CL">
                <a:solidFill>
                  <a:srgbClr val="0063A0"/>
                </a:solidFill>
                <a:latin typeface="Aptos" panose="020B0004020202020204" pitchFamily="34" charset="0"/>
                <a:ea typeface="+mn-lt"/>
                <a:cs typeface="+mn-lt"/>
              </a:rPr>
              <a:t>, </a:t>
            </a:r>
            <a:r>
              <a:rPr lang="es-CL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ea typeface="+mn-lt"/>
                <a:cs typeface="+mn-lt"/>
              </a:rPr>
              <a:t>por un monto a pagar reajustado de </a:t>
            </a:r>
            <a:r>
              <a:rPr lang="es-CL" b="1">
                <a:solidFill>
                  <a:srgbClr val="0063A0"/>
                </a:solidFill>
                <a:latin typeface="Aptos" panose="020B0004020202020204" pitchFamily="34" charset="0"/>
                <a:ea typeface="+mn-lt"/>
                <a:cs typeface="+mn-lt"/>
              </a:rPr>
              <a:t>$30.403 millones, cumpliendo la estimación proyectada en la ley.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1AE0214-0705-318A-3DF4-EC09EF27D05F}"/>
              </a:ext>
            </a:extLst>
          </p:cNvPr>
          <p:cNvSpPr/>
          <p:nvPr/>
        </p:nvSpPr>
        <p:spPr>
          <a:xfrm flipH="1">
            <a:off x="1915195" y="2862841"/>
            <a:ext cx="53988" cy="2188444"/>
          </a:xfrm>
          <a:prstGeom prst="rect">
            <a:avLst/>
          </a:prstGeom>
          <a:solidFill>
            <a:srgbClr val="FF6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7419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cono&#10;&#10;Descripción generada automáticamente">
            <a:extLst>
              <a:ext uri="{FF2B5EF4-FFF2-40B4-BE49-F238E27FC236}">
                <a16:creationId xmlns:a16="http://schemas.microsoft.com/office/drawing/2014/main" id="{D5DB6665-7B8B-8393-63C0-8E1F9F07E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340" y="2462267"/>
            <a:ext cx="3400425" cy="1541653"/>
          </a:xfrm>
          <a:prstGeom prst="rect">
            <a:avLst/>
          </a:prstGeom>
        </p:spPr>
      </p:pic>
      <p:pic>
        <p:nvPicPr>
          <p:cNvPr id="5" name="Imagen 4" descr="Patrón de fondo&#10;&#10;Descripción generada automáticamente">
            <a:extLst>
              <a:ext uri="{FF2B5EF4-FFF2-40B4-BE49-F238E27FC236}">
                <a16:creationId xmlns:a16="http://schemas.microsoft.com/office/drawing/2014/main" id="{8CEA8B70-A3A8-3805-6456-A77498662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64" y="4162709"/>
            <a:ext cx="121920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49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445</Words>
  <Application>Microsoft Office PowerPoint</Application>
  <PresentationFormat>Panorámica</PresentationFormat>
  <Paragraphs>109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Andres Penaglia Carvacho</dc:creator>
  <cp:lastModifiedBy>Mirna Pilar Suarez Hermosilla</cp:lastModifiedBy>
  <cp:revision>3</cp:revision>
  <dcterms:created xsi:type="dcterms:W3CDTF">2024-10-02T12:57:05Z</dcterms:created>
  <dcterms:modified xsi:type="dcterms:W3CDTF">2025-01-07T11:03:23Z</dcterms:modified>
</cp:coreProperties>
</file>